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Roboto Mon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722815-B69A-46C9-92AE-CE0BB215AE96}">
  <a:tblStyle styleId="{38722815-B69A-46C9-92AE-CE0BB215AE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87b1e49c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87b1e49c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va el calendario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b1c5e42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4b1c5e42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b1c5e42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b1c5e42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404cf571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404cf571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b1c5e426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b1c5e426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8d2c7ee2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8d2c7ee2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8d2c7ee2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8d2c7ee2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404cf571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404cf571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8d2c7ee2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8d2c7ee2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8d2c7ee2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8d2c7ee2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87b1e49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87b1e49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8d2c7ee2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8d2c7ee2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8d2c7ee2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8d2c7ee2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8d2c7ee2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8d2c7ee2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8d2c7ee2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8d2c7ee2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404cf57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404cf57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404cf571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404cf57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404cf571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404cf571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404cf571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404cf571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404cf571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404cf571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404cf571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404cf571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87b1e49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87b1e49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42b356b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42b356b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5404cf571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5404cf571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404cf571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404cf571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404cf57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404cf57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2b356b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2b356b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42b356b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42b356b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42b356b2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42b356b2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42b356b2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42b356b2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42b356b2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42b356b2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42b356b2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42b356b2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87b1e49c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87b1e49c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42b356b2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42b356b2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42b356b2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42b356b2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42b356b2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542b356b2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542b356b2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542b356b2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542b356b2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542b356b2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542b356b2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542b356b2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42b356b2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42b356b2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42b356b2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42b356b2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42b356b2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42b356b2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542b356b2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542b356b2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87b1e49c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87b1e49c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542b356b2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542b356b2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55181688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155181688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551816887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55181688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551816887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551816887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551a6ef1f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551a6ef1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551a6ef1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551a6ef1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551a6ef1f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551a6ef1f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551a6ef1f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551a6ef1f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551a6ef1f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551a6ef1f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551a6ef1f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551a6ef1f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87b1e49c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87b1e49c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va el calendario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87b1e49c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87b1e49c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2f021180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2f021180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untes FP Montecaste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08975" y="744575"/>
            <a:ext cx="8023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200"/>
              <a:buNone/>
              <a:defRPr sz="5200">
                <a:solidFill>
                  <a:srgbClr val="C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150"/>
            <a:ext cx="4104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19034" l="0" r="0" t="0"/>
          <a:stretch/>
        </p:blipFill>
        <p:spPr>
          <a:xfrm>
            <a:off x="3220675" y="3663675"/>
            <a:ext cx="2741524" cy="8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150"/>
            <a:ext cx="4104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29606" l="0" r="0" t="0"/>
          <a:stretch/>
        </p:blipFill>
        <p:spPr>
          <a:xfrm>
            <a:off x="7080505" y="98925"/>
            <a:ext cx="211994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470300" y="4813875"/>
            <a:ext cx="408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s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Ciclo Superior Desarrollo Aplicaciones Web</a:t>
            </a:r>
            <a:endParaRPr b="0" i="1" sz="1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4.xml"/><Relationship Id="rId4" Type="http://schemas.openxmlformats.org/officeDocument/2006/relationships/slide" Target="/ppt/slides/slide23.xml"/><Relationship Id="rId11" Type="http://schemas.openxmlformats.org/officeDocument/2006/relationships/image" Target="../media/image6.png"/><Relationship Id="rId10" Type="http://schemas.openxmlformats.org/officeDocument/2006/relationships/slide" Target="/ppt/slides/slide9.xml"/><Relationship Id="rId9" Type="http://schemas.openxmlformats.org/officeDocument/2006/relationships/slide" Target="/ppt/slides/slide49.xml"/><Relationship Id="rId5" Type="http://schemas.openxmlformats.org/officeDocument/2006/relationships/slide" Target="/ppt/slides/slide31.xml"/><Relationship Id="rId6" Type="http://schemas.openxmlformats.org/officeDocument/2006/relationships/slide" Target="/ppt/slides/slide38.xml"/><Relationship Id="rId7" Type="http://schemas.openxmlformats.org/officeDocument/2006/relationships/slide" Target="/ppt/slides/slide42.xml"/><Relationship Id="rId8" Type="http://schemas.openxmlformats.org/officeDocument/2006/relationships/slide" Target="/ppt/slides/slide46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1.png"/><Relationship Id="rId13" Type="http://schemas.openxmlformats.org/officeDocument/2006/relationships/image" Target="../media/image1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5" Type="http://schemas.openxmlformats.org/officeDocument/2006/relationships/image" Target="../media/image6.png"/><Relationship Id="rId14" Type="http://schemas.openxmlformats.org/officeDocument/2006/relationships/slide" Target="/ppt/slides/slide9.xml"/><Relationship Id="rId5" Type="http://schemas.openxmlformats.org/officeDocument/2006/relationships/image" Target="../media/image12.jp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image" Target="../media/image18.png"/><Relationship Id="rId22" Type="http://schemas.openxmlformats.org/officeDocument/2006/relationships/image" Target="../media/image13.png"/><Relationship Id="rId10" Type="http://schemas.openxmlformats.org/officeDocument/2006/relationships/image" Target="../media/image19.png"/><Relationship Id="rId21" Type="http://schemas.openxmlformats.org/officeDocument/2006/relationships/image" Target="../media/image16.png"/><Relationship Id="rId13" Type="http://schemas.openxmlformats.org/officeDocument/2006/relationships/image" Target="../media/image5.png"/><Relationship Id="rId24" Type="http://schemas.openxmlformats.org/officeDocument/2006/relationships/image" Target="../media/image6.png"/><Relationship Id="rId12" Type="http://schemas.openxmlformats.org/officeDocument/2006/relationships/image" Target="../media/image14.png"/><Relationship Id="rId23" Type="http://schemas.openxmlformats.org/officeDocument/2006/relationships/slide" Target="/ppt/slides/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5" Type="http://schemas.openxmlformats.org/officeDocument/2006/relationships/image" Target="../media/image8.png"/><Relationship Id="rId14" Type="http://schemas.openxmlformats.org/officeDocument/2006/relationships/image" Target="../media/image12.jpg"/><Relationship Id="rId17" Type="http://schemas.openxmlformats.org/officeDocument/2006/relationships/image" Target="../media/image9.png"/><Relationship Id="rId16" Type="http://schemas.openxmlformats.org/officeDocument/2006/relationships/image" Target="../media/image4.png"/><Relationship Id="rId5" Type="http://schemas.openxmlformats.org/officeDocument/2006/relationships/image" Target="../media/image50.png"/><Relationship Id="rId19" Type="http://schemas.openxmlformats.org/officeDocument/2006/relationships/image" Target="../media/image11.png"/><Relationship Id="rId6" Type="http://schemas.openxmlformats.org/officeDocument/2006/relationships/image" Target="../media/image17.png"/><Relationship Id="rId18" Type="http://schemas.openxmlformats.org/officeDocument/2006/relationships/image" Target="../media/image7.png"/><Relationship Id="rId7" Type="http://schemas.openxmlformats.org/officeDocument/2006/relationships/image" Target="../media/image22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slide" Target="/ppt/slides/slide9.xml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tacio@ciclosmontecastelo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slide" Target="/ppt/slides/slide9.xml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s.reactjs.org/" TargetMode="External"/><Relationship Id="rId4" Type="http://schemas.openxmlformats.org/officeDocument/2006/relationships/hyperlink" Target="https://vuejs.org/" TargetMode="External"/><Relationship Id="rId5" Type="http://schemas.openxmlformats.org/officeDocument/2006/relationships/hyperlink" Target="https://svelte.dev/" TargetMode="External"/><Relationship Id="rId6" Type="http://schemas.openxmlformats.org/officeDocument/2006/relationships/hyperlink" Target="https://angular.io/" TargetMode="External"/><Relationship Id="rId7" Type="http://schemas.openxmlformats.org/officeDocument/2006/relationships/slide" Target="/ppt/slides/slide9.xml"/><Relationship Id="rId8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www.sublimetext.com/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www.jetbrains.com/es-es/webstorm/" TargetMode="External"/><Relationship Id="rId6" Type="http://schemas.openxmlformats.org/officeDocument/2006/relationships/hyperlink" Target="https://www.jetbrains.com/" TargetMode="External"/><Relationship Id="rId7" Type="http://schemas.openxmlformats.org/officeDocument/2006/relationships/hyperlink" Target="https://code.visualstudio.com/" TargetMode="External"/><Relationship Id="rId8" Type="http://schemas.openxmlformats.org/officeDocument/2006/relationships/slide" Target="/ppt/slides/slide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vscode.dev/" TargetMode="External"/><Relationship Id="rId5" Type="http://schemas.openxmlformats.org/officeDocument/2006/relationships/image" Target="../media/image36.png"/><Relationship Id="rId6" Type="http://schemas.openxmlformats.org/officeDocument/2006/relationships/slide" Target="/ppt/slides/slide9.xml"/><Relationship Id="rId7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slide" Target="/ppt/slides/slide9.xml"/><Relationship Id="rId6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slide" Target="/ppt/slides/slide9.xml"/><Relationship Id="rId5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slide" Target="/ppt/slides/slide9.xml"/><Relationship Id="rId5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slide" Target="/ppt/slides/slide9.xml"/><Relationship Id="rId5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slide" Target="/ppt/slides/slide9.xml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slide" Target="/ppt/slides/slide9.xml"/><Relationship Id="rId5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hyperlink" Target="https://gitfront.io/r/tcamba/2MCVy6P2LQu8/diw-22.git" TargetMode="External"/><Relationship Id="rId6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hyperlink" Target="https://developer.mozilla.org/en-US/docs/Web/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hyperlink" Target="https://gitfront.io/r/tcamba/2MCVy6P2LQu8/diw-22.git" TargetMode="External"/><Relationship Id="rId6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nfinityinsight.com/product.php?id=91" TargetMode="External"/><Relationship Id="rId10" Type="http://schemas.openxmlformats.org/officeDocument/2006/relationships/hyperlink" Target="https://paulcpederson.com/articles/css-for-people-who-hate-css/" TargetMode="External"/><Relationship Id="rId12" Type="http://schemas.openxmlformats.org/officeDocument/2006/relationships/hyperlink" Target="https://developer.chrome.com/docs/dev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9" Type="http://schemas.openxmlformats.org/officeDocument/2006/relationships/hyperlink" Target="https://tympanus.net/codrops/css_reference/" TargetMode="External"/><Relationship Id="rId5" Type="http://schemas.openxmlformats.org/officeDocument/2006/relationships/hyperlink" Target="https://docs.emmet.io/cheat-sheet/" TargetMode="External"/><Relationship Id="rId6" Type="http://schemas.openxmlformats.org/officeDocument/2006/relationships/hyperlink" Target="https://developer.mozilla.org/en-US/docs/Web/HTML/Element" TargetMode="External"/><Relationship Id="rId7" Type="http://schemas.openxmlformats.org/officeDocument/2006/relationships/hyperlink" Target="https://css-tricks.com/snippets/html/glyphs/" TargetMode="External"/><Relationship Id="rId8" Type="http://schemas.openxmlformats.org/officeDocument/2006/relationships/hyperlink" Target="https://developer.mozilla.org/en-US/docs/Web/CSS/Referenc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slide" Target="/ppt/slides/slide53.xml"/><Relationship Id="rId4" Type="http://schemas.openxmlformats.org/officeDocument/2006/relationships/slide" Target="/ppt/slides/slide9.xml"/><Relationship Id="rId5" Type="http://schemas.openxmlformats.org/officeDocument/2006/relationships/image" Target="../media/image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slide" Target="/ppt/slides/slide9.xml"/><Relationship Id="rId4" Type="http://schemas.openxmlformats.org/officeDocument/2006/relationships/image" Target="../media/image6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tcamba-ciclos-montecastelo/diw-2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1.xml"/><Relationship Id="rId4" Type="http://schemas.openxmlformats.org/officeDocument/2006/relationships/slide" Target="/ppt/slides/slide14.xml"/><Relationship Id="rId11" Type="http://schemas.openxmlformats.org/officeDocument/2006/relationships/slide" Target="/ppt/slides/slide51.xml"/><Relationship Id="rId10" Type="http://schemas.openxmlformats.org/officeDocument/2006/relationships/slide" Target="/ppt/slides/slide49.xml"/><Relationship Id="rId12" Type="http://schemas.openxmlformats.org/officeDocument/2006/relationships/slide" Target="/ppt/slides/slide53.xml"/><Relationship Id="rId9" Type="http://schemas.openxmlformats.org/officeDocument/2006/relationships/slide" Target="/ppt/slides/slide46.xml"/><Relationship Id="rId5" Type="http://schemas.openxmlformats.org/officeDocument/2006/relationships/slide" Target="/ppt/slides/slide23.xml"/><Relationship Id="rId6" Type="http://schemas.openxmlformats.org/officeDocument/2006/relationships/slide" Target="/ppt/slides/slide31.xml"/><Relationship Id="rId7" Type="http://schemas.openxmlformats.org/officeDocument/2006/relationships/slide" Target="/ppt/slides/slide38.xml"/><Relationship Id="rId8" Type="http://schemas.openxmlformats.org/officeDocument/2006/relationships/slide" Target="/ppt/slides/slide4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1031750"/>
            <a:ext cx="8520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solidFill>
                  <a:schemeClr val="dk1"/>
                </a:solidFill>
              </a:rPr>
              <a:t>Tema 0</a:t>
            </a:r>
            <a:r>
              <a:rPr lang="es">
                <a:solidFill>
                  <a:srgbClr val="C00000"/>
                </a:solidFill>
              </a:rPr>
              <a:t>:</a:t>
            </a:r>
            <a:r>
              <a:rPr lang="es"/>
              <a:t> Planificación de la asignatura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4983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C00000"/>
                </a:solidFill>
              </a:rPr>
              <a:t>Asignatura</a:t>
            </a:r>
            <a:r>
              <a:rPr lang="es"/>
              <a:t>: </a:t>
            </a:r>
            <a:r>
              <a:rPr lang="es">
                <a:solidFill>
                  <a:srgbClr val="666666"/>
                </a:solidFill>
              </a:rPr>
              <a:t>Diseño de Interfaces Web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13425" y="0"/>
            <a:ext cx="4566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9" name="Google Shape;129;p2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311700" y="1031750"/>
            <a:ext cx="8520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>
                <a:solidFill>
                  <a:schemeClr val="dk1"/>
                </a:solidFill>
              </a:rPr>
              <a:t>Tema 1</a:t>
            </a:r>
            <a:r>
              <a:rPr lang="es">
                <a:solidFill>
                  <a:srgbClr val="C00000"/>
                </a:solidFill>
              </a:rPr>
              <a:t>:</a:t>
            </a:r>
            <a:r>
              <a:rPr lang="es"/>
              <a:t> Introducción</a:t>
            </a:r>
            <a:endParaRPr/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311700" y="24983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C00000"/>
                </a:solidFill>
              </a:rPr>
              <a:t>Asignatura</a:t>
            </a:r>
            <a:r>
              <a:rPr lang="es"/>
              <a:t>: </a:t>
            </a:r>
            <a:r>
              <a:rPr lang="es">
                <a:solidFill>
                  <a:srgbClr val="666666"/>
                </a:solidFill>
              </a:rPr>
              <a:t>Diseño de Interfaces Web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13425" y="0"/>
            <a:ext cx="4566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3"/>
              </a:rPr>
              <a:t>Una visión a alto nivel del desarrollo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4"/>
              </a:rPr>
              <a:t>Configurando el editor de código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5"/>
              </a:rPr>
              <a:t>Un breve repaso a HTML(5)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6"/>
              </a:rPr>
              <a:t>Una pequeña introducción a CSS(3)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7"/>
              </a:rPr>
              <a:t>Colores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8"/>
              </a:rPr>
              <a:t>Herramientas de desarrollador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9"/>
              </a:rPr>
              <a:t>Referencias</a:t>
            </a:r>
            <a:endParaRPr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5" name="Google Shape;145;p24">
            <a:hlinkClick action="ppaction://hlinksldjump"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Un usuario solicita acceso a un sitio web desde su navegador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 servidor web (nginx, apache http…) responde al navegador web devolviéndole un conjunto de ficheros HTML, CSS y JS que aloja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s"/>
              <a:t>El navegador recibe estos ficheros interpreta su código y renderiza la página web solicitada por el usuario</a:t>
            </a:r>
            <a:endParaRPr/>
          </a:p>
        </p:txBody>
      </p:sp>
      <p:pic>
        <p:nvPicPr>
          <p:cNvPr id="153" name="Google Shape;153;p2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792" y="1401475"/>
            <a:ext cx="1963747" cy="143438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317" y="1942009"/>
            <a:ext cx="1376348" cy="139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950" y="3373475"/>
            <a:ext cx="835919" cy="4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1854" y="3822451"/>
            <a:ext cx="916170" cy="207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6"/>
          <p:cNvCxnSpPr/>
          <p:nvPr/>
        </p:nvCxnSpPr>
        <p:spPr>
          <a:xfrm>
            <a:off x="3888794" y="2088323"/>
            <a:ext cx="3012000" cy="41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6"/>
          <p:cNvCxnSpPr/>
          <p:nvPr/>
        </p:nvCxnSpPr>
        <p:spPr>
          <a:xfrm flipH="1" rot="10800000">
            <a:off x="3906677" y="2813055"/>
            <a:ext cx="2994000" cy="114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" name="Google Shape;166;p26"/>
          <p:cNvSpPr txBox="1"/>
          <p:nvPr/>
        </p:nvSpPr>
        <p:spPr>
          <a:xfrm rot="459048">
            <a:off x="4694383" y="1922367"/>
            <a:ext cx="1800428" cy="307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https://stackoverflow.com/</a:t>
            </a:r>
            <a:endParaRPr sz="8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5621" y="2430014"/>
            <a:ext cx="611813" cy="36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2146" y="3042536"/>
            <a:ext cx="277709" cy="3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4800" y="2799804"/>
            <a:ext cx="314331" cy="39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2798" y="3352528"/>
            <a:ext cx="1963740" cy="1147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84639" y="2963814"/>
            <a:ext cx="344247" cy="36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66024" y="3139622"/>
            <a:ext cx="344247" cy="36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03254" y="2813106"/>
            <a:ext cx="344247" cy="36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>
            <a:hlinkClick action="ppaction://hlinksldjump"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proceso de escritura de estos ficheros </a:t>
            </a:r>
            <a:r>
              <a:rPr b="1" lang="es"/>
              <a:t>HTML, CSS y Javascript </a:t>
            </a:r>
            <a:r>
              <a:rPr lang="es"/>
              <a:t>que el navegador es capaz de interpretar recibe el nombre de </a:t>
            </a:r>
            <a:r>
              <a:rPr b="1" lang="es"/>
              <a:t>desarrollo Front-End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tecnologías </a:t>
            </a:r>
            <a:r>
              <a:rPr b="1" lang="es"/>
              <a:t>base </a:t>
            </a:r>
            <a:r>
              <a:rPr lang="es"/>
              <a:t>del desarrollo </a:t>
            </a:r>
            <a:r>
              <a:rPr b="1" lang="es"/>
              <a:t>front-end </a:t>
            </a:r>
            <a:r>
              <a:rPr lang="es"/>
              <a:t>son </a:t>
            </a:r>
            <a:r>
              <a:rPr b="1" lang="es"/>
              <a:t>HTML</a:t>
            </a:r>
            <a:r>
              <a:rPr lang="es"/>
              <a:t>, </a:t>
            </a:r>
            <a:r>
              <a:rPr b="1" lang="es"/>
              <a:t>CSS </a:t>
            </a:r>
            <a:r>
              <a:rPr lang="es"/>
              <a:t>y </a:t>
            </a:r>
            <a:r>
              <a:rPr b="1" lang="es"/>
              <a:t>Javascript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el ejemplo anterior, los </a:t>
            </a:r>
            <a:r>
              <a:rPr b="1" lang="es"/>
              <a:t>ficheros </a:t>
            </a:r>
            <a:r>
              <a:rPr lang="es"/>
              <a:t>que componen el </a:t>
            </a:r>
            <a:r>
              <a:rPr b="1" lang="es"/>
              <a:t>sitio web</a:t>
            </a:r>
            <a:r>
              <a:rPr lang="es"/>
              <a:t> al que accede el usuario, se encuentran almacenados en un servidor web y son enviados tal cual al navegador, </a:t>
            </a:r>
            <a:r>
              <a:rPr b="1" lang="es"/>
              <a:t>sin ninguna transformación</a:t>
            </a:r>
            <a:r>
              <a:rPr lang="es"/>
              <a:t>. Tenemos entonces un sitio web </a:t>
            </a:r>
            <a:r>
              <a:rPr b="1" lang="es"/>
              <a:t>estático</a:t>
            </a:r>
            <a:r>
              <a:rPr lang="es"/>
              <a:t>…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… que no es lo habitual en la actualidad, como veremos en el ejemplo siguiente</a:t>
            </a: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2" name="Google Shape;182;p2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Un usuario solicita acceso a un sitio web desde su navegador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 </a:t>
            </a:r>
            <a:r>
              <a:rPr b="1" lang="es"/>
              <a:t>servidor web</a:t>
            </a:r>
            <a:r>
              <a:rPr lang="es"/>
              <a:t> devuelve al navegador del usuario los </a:t>
            </a:r>
            <a:r>
              <a:rPr b="1" lang="es"/>
              <a:t>ficheros</a:t>
            </a:r>
            <a:r>
              <a:rPr lang="es"/>
              <a:t> correspondientes, pero en esta ocasión, </a:t>
            </a:r>
            <a:r>
              <a:rPr b="1" lang="es"/>
              <a:t>transformados</a:t>
            </a:r>
            <a:r>
              <a:rPr lang="es"/>
              <a:t> por una </a:t>
            </a:r>
            <a:r>
              <a:rPr b="1" lang="es"/>
              <a:t>aplicación web</a:t>
            </a:r>
            <a:r>
              <a:rPr lang="es"/>
              <a:t> o servidor de </a:t>
            </a:r>
            <a:r>
              <a:rPr b="1" lang="es"/>
              <a:t>backend </a:t>
            </a:r>
            <a:r>
              <a:rPr lang="es"/>
              <a:t>(que se apoya en </a:t>
            </a:r>
            <a:r>
              <a:rPr b="1" lang="es"/>
              <a:t>servidores de BD</a:t>
            </a:r>
            <a:r>
              <a:rPr lang="es"/>
              <a:t>) de acuerdo a alguna lógica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s"/>
              <a:t>El navegador web interpreta los ficheros recibidos mostrando al usuario un sitio web construido en tiempo real conforme a la lógica de la aplicación</a:t>
            </a:r>
            <a:endParaRPr/>
          </a:p>
        </p:txBody>
      </p:sp>
      <p:pic>
        <p:nvPicPr>
          <p:cNvPr id="190" name="Google Shape;190;p2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711" y="1945626"/>
            <a:ext cx="852562" cy="108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867864" y="1964541"/>
            <a:ext cx="783588" cy="9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4181" y="1581781"/>
            <a:ext cx="254506" cy="35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8415" y="1598445"/>
            <a:ext cx="404347" cy="32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733" y="1241337"/>
            <a:ext cx="432369" cy="30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8095" y="1365325"/>
            <a:ext cx="366845" cy="28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1452" y="2116809"/>
            <a:ext cx="432364" cy="28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91677" y="1634784"/>
            <a:ext cx="832599" cy="28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44574" y="2678087"/>
            <a:ext cx="404348" cy="572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9"/>
          <p:cNvCxnSpPr/>
          <p:nvPr/>
        </p:nvCxnSpPr>
        <p:spPr>
          <a:xfrm>
            <a:off x="6255409" y="2525623"/>
            <a:ext cx="483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07" name="Google Shape;207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17187" y="1672726"/>
            <a:ext cx="1043090" cy="99261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30687" y="2046782"/>
            <a:ext cx="731076" cy="96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03933" y="3037373"/>
            <a:ext cx="444015" cy="310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01869" y="3348070"/>
            <a:ext cx="486640" cy="143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9"/>
          <p:cNvCxnSpPr/>
          <p:nvPr/>
        </p:nvCxnSpPr>
        <p:spPr>
          <a:xfrm>
            <a:off x="2430522" y="2148033"/>
            <a:ext cx="1599900" cy="2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9"/>
          <p:cNvCxnSpPr/>
          <p:nvPr/>
        </p:nvCxnSpPr>
        <p:spPr>
          <a:xfrm flipH="1" rot="10800000">
            <a:off x="2440021" y="2649540"/>
            <a:ext cx="1590300" cy="79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3" name="Google Shape;213;p29"/>
          <p:cNvSpPr txBox="1"/>
          <p:nvPr/>
        </p:nvSpPr>
        <p:spPr>
          <a:xfrm rot="607323">
            <a:off x="2579216" y="1859555"/>
            <a:ext cx="1379267" cy="308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https://stackoverflow.com/</a:t>
            </a:r>
            <a:endParaRPr sz="800"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2800" y="1581768"/>
            <a:ext cx="324979" cy="2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45657" y="1962292"/>
            <a:ext cx="147505" cy="21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78695" y="2221149"/>
            <a:ext cx="166963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17190" y="3022878"/>
            <a:ext cx="1043082" cy="79404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21976" y="3187722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889195" y="3348077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4757" y="3130503"/>
            <a:ext cx="182854" cy="255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9"/>
          <p:cNvCxnSpPr/>
          <p:nvPr/>
        </p:nvCxnSpPr>
        <p:spPr>
          <a:xfrm>
            <a:off x="4761770" y="2522617"/>
            <a:ext cx="7398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22" name="Google Shape;222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040257" y="2636104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914437" y="2164573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205679" y="2164574"/>
            <a:ext cx="182854" cy="2559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/>
          <p:nvPr/>
        </p:nvSpPr>
        <p:spPr>
          <a:xfrm>
            <a:off x="4750952" y="1998669"/>
            <a:ext cx="783900" cy="1059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9"/>
          <p:cNvCxnSpPr>
            <a:stCxn id="227" idx="1"/>
          </p:cNvCxnSpPr>
          <p:nvPr/>
        </p:nvCxnSpPr>
        <p:spPr>
          <a:xfrm rot="10800000">
            <a:off x="5429870" y="3098017"/>
            <a:ext cx="672900" cy="5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9"/>
          <p:cNvSpPr txBox="1"/>
          <p:nvPr/>
        </p:nvSpPr>
        <p:spPr>
          <a:xfrm>
            <a:off x="6102770" y="3348067"/>
            <a:ext cx="111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Ficheros dinámicos “calculados” en el back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28" name="Google Shape;228;p29">
            <a:hlinkClick action="ppaction://hlinksldjump" r:id="rId23"/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proceso de escribir la </a:t>
            </a:r>
            <a:r>
              <a:rPr b="1" lang="es"/>
              <a:t>lógica de aplicación </a:t>
            </a:r>
            <a:r>
              <a:rPr lang="es"/>
              <a:t>con la que </a:t>
            </a:r>
            <a:r>
              <a:rPr b="1" lang="es"/>
              <a:t>ensamblar </a:t>
            </a:r>
            <a:r>
              <a:rPr lang="es"/>
              <a:t>los ficheros que constituyen el sitio web </a:t>
            </a:r>
            <a:r>
              <a:rPr b="1" lang="es"/>
              <a:t>de forma dinámica</a:t>
            </a:r>
            <a:r>
              <a:rPr lang="es"/>
              <a:t> se denomina </a:t>
            </a:r>
            <a:r>
              <a:rPr b="1" lang="es"/>
              <a:t>desarrollo Back-End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importante distinguir entre un servidor web y un servidor de aplicaciones o backend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El </a:t>
            </a:r>
            <a:r>
              <a:rPr b="1" lang="es"/>
              <a:t>servidor web</a:t>
            </a:r>
            <a:r>
              <a:rPr lang="es"/>
              <a:t> devuelve un conjunto de ficheros que </a:t>
            </a:r>
            <a:r>
              <a:rPr b="1" lang="es"/>
              <a:t>aloja</a:t>
            </a:r>
            <a:r>
              <a:rPr lang="es"/>
              <a:t> en respuesta a una solicitud de navegador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El </a:t>
            </a:r>
            <a:r>
              <a:rPr b="1" lang="es"/>
              <a:t>servidor</a:t>
            </a:r>
            <a:r>
              <a:rPr lang="es"/>
              <a:t> de aplicaciones o </a:t>
            </a:r>
            <a:r>
              <a:rPr b="1" lang="es"/>
              <a:t>backend</a:t>
            </a:r>
            <a:r>
              <a:rPr lang="es"/>
              <a:t> ejecuta la </a:t>
            </a:r>
            <a:r>
              <a:rPr b="1" lang="es"/>
              <a:t>lógica</a:t>
            </a:r>
            <a:r>
              <a:rPr lang="es"/>
              <a:t> que determina el comportamiento </a:t>
            </a:r>
            <a:r>
              <a:rPr b="1" lang="es"/>
              <a:t>dinámico</a:t>
            </a:r>
            <a:r>
              <a:rPr lang="es"/>
              <a:t> de un sitio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Python, Java, PHP, Node JS… son algunos ejemplos de lenguajes de programación backend</a:t>
            </a:r>
            <a:endParaRPr/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6" name="Google Shape;236;p3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desarrollo back-end no entra en el alcance de esta asignatura, de modo que nos centraremos en los tres lenguajes o tecnologías base del desarrollo front-end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200" y="2078993"/>
            <a:ext cx="2515300" cy="211337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2584251" y="2192800"/>
            <a:ext cx="9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CONTENIDO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5961273" y="2192800"/>
            <a:ext cx="106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PRESENTACIÓN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3920241" y="4192375"/>
            <a:ext cx="168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EFECTOS DINÁMICOS Y APLICACIONES WEB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48" name="Google Shape;248;p3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Impartida por Tacio Camba Espí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Contacto - </a:t>
            </a:r>
            <a:r>
              <a:rPr lang="e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tacio@ciclosmontecastelo.com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Tutorías - Concertar cita previa por mail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remoto - A conveniencia de alumno y profesor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Presencial - En el centro, </a:t>
            </a:r>
            <a:r>
              <a:rPr b="1" lang="es"/>
              <a:t>viernes de 19:30 a 20:30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Dudas, sugerencias y quejas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12 sesiones (10 ordinarias + 1 repaso + 1 examen)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Viernes 16:30 a 19:30 - Desde el 16/09/2022 al 12/09/2023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Sesión de repaso - Viernes 22/12/2022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Examen 1ra convocatoria - Jueves 12/01/2023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Examen 2da convocatoria - Miércoles 14/06/2023</a:t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de la asignatura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HTML es el lenguaje que permite definir la estructura y el contenido de una página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CSS permite describir la presentación, el aspecto y la disposición de dicho contenido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Javascript dota de efectos dinámicos e interactivos al sitio web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JS puede emplearse para construir aplicaciones web completas (back-end incluido)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HTML y CSS </a:t>
            </a:r>
            <a:r>
              <a:rPr lang="es">
                <a:solidFill>
                  <a:srgbClr val="C00000"/>
                </a:solidFill>
              </a:rPr>
              <a:t>NO son lenguajes de programación</a:t>
            </a:r>
            <a:r>
              <a:rPr lang="es"/>
              <a:t>, Javascript </a:t>
            </a:r>
            <a:r>
              <a:rPr lang="es">
                <a:solidFill>
                  <a:srgbClr val="38761D"/>
                </a:solidFill>
              </a:rPr>
              <a:t>SI lo es</a:t>
            </a:r>
            <a:endParaRPr/>
          </a:p>
        </p:txBody>
      </p:sp>
      <p:pic>
        <p:nvPicPr>
          <p:cNvPr id="256" name="Google Shape;256;p3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876" y="1432799"/>
            <a:ext cx="3220225" cy="29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/>
          <p:nvPr/>
        </p:nvSpPr>
        <p:spPr>
          <a:xfrm>
            <a:off x="5996775" y="1611225"/>
            <a:ext cx="1091662" cy="209710"/>
          </a:xfrm>
          <a:custGeom>
            <a:rect b="b" l="l" r="r" t="t"/>
            <a:pathLst>
              <a:path extrusionOk="0" h="14110" w="39279">
                <a:moveTo>
                  <a:pt x="0" y="14110"/>
                </a:moveTo>
                <a:cubicBezTo>
                  <a:pt x="1367" y="12458"/>
                  <a:pt x="1653" y="6547"/>
                  <a:pt x="8199" y="4195"/>
                </a:cubicBezTo>
                <a:cubicBezTo>
                  <a:pt x="14746" y="1843"/>
                  <a:pt x="34099" y="699"/>
                  <a:pt x="39279" y="0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65" name="Google Shape;265;p33"/>
          <p:cNvSpPr/>
          <p:nvPr/>
        </p:nvSpPr>
        <p:spPr>
          <a:xfrm>
            <a:off x="7198050" y="1048700"/>
            <a:ext cx="1501500" cy="1139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/>
          <p:nvPr/>
        </p:nvSpPr>
        <p:spPr>
          <a:xfrm>
            <a:off x="6335100" y="3523825"/>
            <a:ext cx="1501500" cy="1139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853000" y="1301075"/>
            <a:ext cx="1501500" cy="113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2002098" y="2621803"/>
            <a:ext cx="1005884" cy="363196"/>
          </a:xfrm>
          <a:custGeom>
            <a:rect b="b" l="l" r="r" t="t"/>
            <a:pathLst>
              <a:path extrusionOk="0" h="11381" w="46971">
                <a:moveTo>
                  <a:pt x="46971" y="3528"/>
                </a:moveTo>
                <a:cubicBezTo>
                  <a:pt x="43571" y="4831"/>
                  <a:pt x="33688" y="11632"/>
                  <a:pt x="26569" y="11346"/>
                </a:cubicBezTo>
                <a:cubicBezTo>
                  <a:pt x="19450" y="11060"/>
                  <a:pt x="8518" y="3624"/>
                  <a:pt x="4259" y="1812"/>
                </a:cubicBezTo>
                <a:cubicBezTo>
                  <a:pt x="1" y="1"/>
                  <a:pt x="1558" y="700"/>
                  <a:pt x="1018" y="477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69" name="Google Shape;269;p33"/>
          <p:cNvSpPr/>
          <p:nvPr/>
        </p:nvSpPr>
        <p:spPr>
          <a:xfrm>
            <a:off x="5281750" y="4066175"/>
            <a:ext cx="910475" cy="278550"/>
          </a:xfrm>
          <a:custGeom>
            <a:rect b="b" l="l" r="r" t="t"/>
            <a:pathLst>
              <a:path extrusionOk="0" h="11142" w="36419">
                <a:moveTo>
                  <a:pt x="0" y="0"/>
                </a:moveTo>
                <a:cubicBezTo>
                  <a:pt x="3083" y="1843"/>
                  <a:pt x="12425" y="10392"/>
                  <a:pt x="18495" y="11059"/>
                </a:cubicBezTo>
                <a:cubicBezTo>
                  <a:pt x="24565" y="11726"/>
                  <a:pt x="33432" y="5180"/>
                  <a:pt x="36419" y="4004"/>
                </a:cubicBezTo>
              </a:path>
            </a:pathLst>
          </a:cu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0" name="Google Shape;270;p33"/>
          <p:cNvSpPr txBox="1"/>
          <p:nvPr/>
        </p:nvSpPr>
        <p:spPr>
          <a:xfrm>
            <a:off x="3341625" y="1196475"/>
            <a:ext cx="10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CONTENIDO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4781125" y="1196475"/>
            <a:ext cx="10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PRESENTACIÓN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4069050" y="4332850"/>
            <a:ext cx="100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EFECTOS DINÁMICOS Y APLICACIONES WEB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1100800" y="1504275"/>
            <a:ext cx="100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NOMBRE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&lt;p&gt; &lt;/p&gt;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significa “párrafo”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7445850" y="1095050"/>
            <a:ext cx="100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ADJETIVO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 {color: blue}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significa “el color del párrafo es azul”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6582900" y="3651300"/>
            <a:ext cx="100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VERBO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p.hide()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significa “esconde el párrafo”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76" name="Google Shape;276;p33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construir un sitio o aplicación web se utiliza una combinación de HTML, CSS y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desarrollo front-end moderno se realiza utilizando “frameworks”, que son paquetes de software que proporcionan módulos de código reutilizable, tecnologías de front-end estandarizadas y bloques o componentes que hacen más fácil y rápido para el desarrollador la construcción de aplicaciones web o interfaces de usuario.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Existen varios frameworks de desarrollo front-end y la mayoría se basan en Javascript. Entre los más populares se encuentran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React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4"/>
              </a:rPr>
              <a:t>Vue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5"/>
              </a:rPr>
              <a:t>Svelte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6"/>
              </a:rPr>
              <a:t>Angular</a:t>
            </a:r>
            <a:r>
              <a:rPr lang="es"/>
              <a:t>…</a:t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284" name="Google Shape;284;p34">
            <a:hlinkClick action="ppaction://hlinksldjump"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1" name="Google Shape;291;p3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HTML, CSS (recordemos que no son lenguajes de programación) y JS no requieren sistemas en tiempo de ejecución, máquinas virtuales o compiladores específicos ya que son renderizados (HTML y CSS) e interpretados por el navegador web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Un editor de texto plano y un navegador web son suficientes para el desarrollo web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Existen IDEs (más bien editores de texto “potenciados”) que facilitan enormemente el proceso de desarrollo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Visual Studio Code</a:t>
            </a:r>
            <a:r>
              <a:rPr lang="es" sz="1200"/>
              <a:t> - Desarrollado por Microsoft, es posiblemente el más empleado en desarrollo web en este momento. Es gratuito, ligero y cuenta con un ecosistema de plugins muy extenso. Será el empleado durante el curso.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 u="sng">
                <a:solidFill>
                  <a:schemeClr val="hlink"/>
                </a:solidFill>
                <a:hlinkClick r:id="rId4"/>
              </a:rPr>
              <a:t>Sublime Text</a:t>
            </a:r>
            <a:r>
              <a:rPr lang="es" sz="1200"/>
              <a:t> - Similar a VSCode pero de pago (aunque dispone de un versión de evaluación)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 u="sng">
                <a:solidFill>
                  <a:schemeClr val="hlink"/>
                </a:solidFill>
                <a:hlinkClick r:id="rId5"/>
              </a:rPr>
              <a:t>Webstorm</a:t>
            </a:r>
            <a:r>
              <a:rPr lang="es" sz="1200"/>
              <a:t> - IDE de pago (aunque gratuito para ciertos colectivos, como estudiantes o profesores), desarrollado por </a:t>
            </a:r>
            <a:r>
              <a:rPr lang="es" sz="1200" u="sng">
                <a:solidFill>
                  <a:schemeClr val="hlink"/>
                </a:solidFill>
                <a:hlinkClick r:id="rId6"/>
              </a:rPr>
              <a:t>Jetbrains</a:t>
            </a:r>
            <a:r>
              <a:rPr lang="es" sz="1200"/>
              <a:t>. A diferencia de los anteriores no requiere configuración inicial alguna para ser utilizado de forma productiva.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Durante el curso se utilizará </a:t>
            </a:r>
            <a:r>
              <a:rPr lang="es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Studio Code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292" name="Google Shape;292;p35">
            <a:hlinkClick action="ppaction://hlinksldjump"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Descargar e instalar VSCode desde su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web oficial</a:t>
            </a:r>
            <a:r>
              <a:rPr lang="es" sz="1200"/>
              <a:t>. Dispone de versiones para los SO principales.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Dispone de una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versión de navegador </a:t>
            </a:r>
            <a:r>
              <a:rPr lang="es" sz="1200"/>
              <a:t>(con limitaciones respecto de la versión de escritorio), indicada para desarrollos rápidos o desde los repositorios de Azure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Ejecutar VSCode e instalar la siguiente extensión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1099" y="2491175"/>
            <a:ext cx="2894176" cy="21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i="1" lang="es" sz="1200"/>
              <a:t>Prettier Code Formatter</a:t>
            </a:r>
            <a:r>
              <a:rPr lang="es" sz="1200"/>
              <a:t> - Formateo automático del código. Mantiene los proyectos limpios, uniformes y coherentes, a pesar del formato “opinionado”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Id. de extension - </a:t>
            </a:r>
            <a:r>
              <a:rPr b="1" i="1" lang="es" sz="1200"/>
              <a:t>esbenp.prettier-vscode</a:t>
            </a:r>
            <a:endParaRPr b="1"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■"/>
            </a:pPr>
            <a:r>
              <a:rPr lang="es" sz="1200">
                <a:solidFill>
                  <a:srgbClr val="FF0000"/>
                </a:solidFill>
              </a:rPr>
              <a:t>Establecer </a:t>
            </a:r>
            <a:r>
              <a:rPr i="1" lang="es" sz="1200">
                <a:solidFill>
                  <a:srgbClr val="FF0000"/>
                </a:solidFill>
              </a:rPr>
              <a:t>Prettier</a:t>
            </a:r>
            <a:r>
              <a:rPr lang="es" sz="1200">
                <a:solidFill>
                  <a:srgbClr val="FF0000"/>
                </a:solidFill>
              </a:rPr>
              <a:t> como formateador por defecto (</a:t>
            </a:r>
            <a:r>
              <a:rPr i="1" lang="es" sz="1200">
                <a:solidFill>
                  <a:srgbClr val="FF0000"/>
                </a:solidFill>
              </a:rPr>
              <a:t>default formatter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938" y="2583400"/>
            <a:ext cx="2924574" cy="20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326" y="2583400"/>
            <a:ext cx="3295502" cy="20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Establecer Prettier como formateador por defecto (</a:t>
            </a:r>
            <a:r>
              <a:rPr i="1" lang="es" sz="1200">
                <a:solidFill>
                  <a:srgbClr val="38761D"/>
                </a:solidFill>
              </a:rPr>
              <a:t>default formatter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s" sz="1200">
                <a:solidFill>
                  <a:srgbClr val="FF0000"/>
                </a:solidFill>
              </a:rPr>
              <a:t>Activar el formateo automático al guardar (</a:t>
            </a:r>
            <a:r>
              <a:rPr i="1" lang="es" sz="1200">
                <a:solidFill>
                  <a:srgbClr val="FF0000"/>
                </a:solidFill>
              </a:rPr>
              <a:t>f</a:t>
            </a:r>
            <a:r>
              <a:rPr i="1" lang="es" sz="1200">
                <a:solidFill>
                  <a:srgbClr val="FF0000"/>
                </a:solidFill>
              </a:rPr>
              <a:t>ormat on save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363" y="2326346"/>
            <a:ext cx="4400976" cy="23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Establecer Prettier como formateador por defecto (</a:t>
            </a:r>
            <a:r>
              <a:rPr i="1" lang="es" sz="1200">
                <a:solidFill>
                  <a:srgbClr val="38761D"/>
                </a:solidFill>
              </a:rPr>
              <a:t>default formatter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Activar el formateo automático al guardar (</a:t>
            </a:r>
            <a:r>
              <a:rPr i="1" lang="es" sz="1200">
                <a:solidFill>
                  <a:srgbClr val="38761D"/>
                </a:solidFill>
              </a:rPr>
              <a:t>f</a:t>
            </a:r>
            <a:r>
              <a:rPr i="1" lang="es" sz="1200">
                <a:solidFill>
                  <a:srgbClr val="38761D"/>
                </a:solidFill>
              </a:rPr>
              <a:t>ormat on save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s" sz="1200">
                <a:solidFill>
                  <a:srgbClr val="FF0000"/>
                </a:solidFill>
              </a:rPr>
              <a:t>Activar el guardado automático cuando se cambia fichero o se abre una nueva pestaña (</a:t>
            </a:r>
            <a:r>
              <a:rPr i="1" lang="es" sz="1200">
                <a:solidFill>
                  <a:srgbClr val="FF0000"/>
                </a:solidFill>
              </a:rPr>
              <a:t>auto save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587" y="2591350"/>
            <a:ext cx="3514674" cy="2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Establecer Prettier como formateador por defecto (</a:t>
            </a:r>
            <a:r>
              <a:rPr i="1" lang="es" sz="1200">
                <a:solidFill>
                  <a:srgbClr val="38761D"/>
                </a:solidFill>
              </a:rPr>
              <a:t>default formatter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Activar el formateo automático al guardar (</a:t>
            </a:r>
            <a:r>
              <a:rPr i="1" lang="es" sz="1200">
                <a:solidFill>
                  <a:srgbClr val="38761D"/>
                </a:solidFill>
              </a:rPr>
              <a:t>f</a:t>
            </a:r>
            <a:r>
              <a:rPr i="1" lang="es" sz="1200">
                <a:solidFill>
                  <a:srgbClr val="38761D"/>
                </a:solidFill>
              </a:rPr>
              <a:t>ormat on save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Activar el guardado automático cuando se cambia fichero o se abre una nueva pestaña (</a:t>
            </a:r>
            <a:r>
              <a:rPr i="1" lang="es" sz="1200">
                <a:solidFill>
                  <a:srgbClr val="38761D"/>
                </a:solidFill>
              </a:rPr>
              <a:t>auto save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s" sz="1200">
                <a:solidFill>
                  <a:srgbClr val="FF0000"/>
                </a:solidFill>
              </a:rPr>
              <a:t>Establecer el número de espacios por tabulación a 2 (</a:t>
            </a:r>
            <a:r>
              <a:rPr i="1" lang="es" sz="1200">
                <a:solidFill>
                  <a:srgbClr val="FF0000"/>
                </a:solidFill>
              </a:rPr>
              <a:t>tab size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209" y="2762024"/>
            <a:ext cx="3708076" cy="1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5" name="Google Shape;345;p41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Modificar el tema o estilo visual del editor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Se puede personalizar de forma manual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… o utilizar alguno de los temas disponibles en el </a:t>
            </a:r>
            <a:r>
              <a:rPr i="1" lang="es" sz="1200"/>
              <a:t>marketplace </a:t>
            </a:r>
            <a:r>
              <a:rPr lang="es" sz="1200"/>
              <a:t>(funcionan como extensiones)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En este curso se empleará el tema </a:t>
            </a:r>
            <a:r>
              <a:rPr b="1" i="1" lang="es" sz="1200"/>
              <a:t>One Monokai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Id. de extension - </a:t>
            </a:r>
            <a:r>
              <a:rPr b="1" i="1" lang="es" sz="1200"/>
              <a:t>azemoh.one-monokai</a:t>
            </a:r>
            <a:endParaRPr b="1" i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Configuración </a:t>
            </a:r>
            <a:r>
              <a:rPr lang="es" sz="1200"/>
              <a:t>(</a:t>
            </a:r>
            <a:r>
              <a:rPr i="1" lang="es" sz="1200"/>
              <a:t>color theme</a:t>
            </a:r>
            <a:r>
              <a:rPr lang="es" sz="1200"/>
              <a:t>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613" y="2828271"/>
            <a:ext cx="5039425" cy="16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3 tareas obligatorias (1ra conv. - 40% / 2da conv. -  25%)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Ejercicio </a:t>
            </a:r>
            <a:r>
              <a:rPr lang="es"/>
              <a:t>teórico</a:t>
            </a:r>
            <a:r>
              <a:rPr lang="es"/>
              <a:t> / prácticos sobre uno o varios temas impartidos en el momento de su publicación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Publicada como tarea en el </a:t>
            </a:r>
            <a:r>
              <a:rPr i="1" lang="es"/>
              <a:t>Classroom </a:t>
            </a:r>
            <a:r>
              <a:rPr lang="es"/>
              <a:t>de la asignatura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Entrega de la tarea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Fecha y hora límite - Ver planificación y enunciado (prioridad del enunciado)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Medio de entrega - Tarea de </a:t>
            </a:r>
            <a:r>
              <a:rPr i="1" lang="es"/>
              <a:t>Classroom </a:t>
            </a:r>
            <a:r>
              <a:rPr lang="es"/>
              <a:t>correspondiente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Fichero </a:t>
            </a:r>
            <a:r>
              <a:rPr b="1" lang="es"/>
              <a:t>[apellido]-apellido-nombre.zip </a:t>
            </a:r>
            <a:r>
              <a:rPr lang="es"/>
              <a:t>(no se corregirá de otro modo)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Retrasos en la fecha de entrega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Menos de 24 h → Se restan 1 punto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Entre 24 y 48 h → </a:t>
            </a:r>
            <a:r>
              <a:rPr lang="es"/>
              <a:t>Se restan </a:t>
            </a:r>
            <a:r>
              <a:rPr lang="es"/>
              <a:t>2 puntos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Entre 48 y 72 h → Se restan 3 puntos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●"/>
            </a:pPr>
            <a:r>
              <a:rPr lang="es">
                <a:solidFill>
                  <a:srgbClr val="FF0000"/>
                </a:solidFill>
              </a:rPr>
              <a:t>Más de 72 h → Suspenso con un 0</a:t>
            </a:r>
            <a:endParaRPr>
              <a:solidFill>
                <a:srgbClr val="FF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</a:t>
            </a:r>
            <a:r>
              <a:rPr b="1" lang="es"/>
              <a:t>4.5 o superior</a:t>
            </a:r>
            <a:r>
              <a:rPr lang="es"/>
              <a:t> para hacer media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Las tareas suspendidas deberán recuperarse en segunda convocatoria</a:t>
            </a:r>
            <a:endParaRPr>
              <a:solidFill>
                <a:srgbClr val="FF0000"/>
              </a:solidFill>
            </a:endParaRPr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■"/>
            </a:pPr>
            <a:r>
              <a:rPr lang="es">
                <a:solidFill>
                  <a:srgbClr val="FF0000"/>
                </a:solidFill>
              </a:rPr>
              <a:t>Tarea no recuperada en 2da convocatoria - Suspenso de la asignatura</a:t>
            </a:r>
            <a:endParaRPr>
              <a:solidFill>
                <a:srgbClr val="FF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Publicación de calificaciones y soluciones en </a:t>
            </a:r>
            <a:r>
              <a:rPr i="1" lang="es"/>
              <a:t>Classroom</a:t>
            </a:r>
            <a:r>
              <a:rPr lang="es"/>
              <a:t>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Fecha de entrega oficial + 10 días</a:t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Instalar las siguientes extensiones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Image Preview </a:t>
            </a:r>
            <a:r>
              <a:rPr lang="es"/>
              <a:t>- Previsualización de imágenes.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lang="es"/>
              <a:t>kisstkondoros.vscode-gutter-preview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Color Highlight </a:t>
            </a:r>
            <a:r>
              <a:rPr i="1" lang="es"/>
              <a:t>- </a:t>
            </a:r>
            <a:r>
              <a:rPr lang="es"/>
              <a:t>Visualización de colores en código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i="1" lang="es"/>
              <a:t>naumovs.color-highlight</a:t>
            </a:r>
            <a:endParaRPr b="1"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Auto Rename Tag</a:t>
            </a:r>
            <a:r>
              <a:rPr lang="es"/>
              <a:t> - Renombrado automático de tags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i="1" lang="es"/>
              <a:t>formulahendry.auto-rename-tag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Live Server - </a:t>
            </a:r>
            <a:r>
              <a:rPr lang="es"/>
              <a:t>Servidor web embebido en el editor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i="1" lang="es"/>
              <a:t>ritwickdey.LiveServer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Activar el cierre automático de tags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Configuración &gt; </a:t>
            </a:r>
            <a:r>
              <a:rPr b="1" i="1" lang="es"/>
              <a:t>auto closing tags</a:t>
            </a:r>
            <a:r>
              <a:rPr lang="es"/>
              <a:t> &gt; Habilitar el </a:t>
            </a:r>
            <a:r>
              <a:rPr i="1" lang="es"/>
              <a:t>checkbox</a:t>
            </a:r>
            <a:endParaRPr/>
          </a:p>
        </p:txBody>
      </p:sp>
      <p:sp>
        <p:nvSpPr>
          <p:cNvPr id="354" name="Google Shape;35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breve repaso a HTML(5)</a:t>
            </a:r>
            <a:endParaRPr/>
          </a:p>
        </p:txBody>
      </p:sp>
      <p:sp>
        <p:nvSpPr>
          <p:cNvPr id="360" name="Google Shape;360;p43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H</a:t>
            </a:r>
            <a:r>
              <a:rPr lang="es"/>
              <a:t>yper</a:t>
            </a:r>
            <a:r>
              <a:rPr b="1" lang="es"/>
              <a:t>T</a:t>
            </a:r>
            <a:r>
              <a:rPr lang="es"/>
              <a:t>ext </a:t>
            </a:r>
            <a:r>
              <a:rPr b="1" lang="es"/>
              <a:t>M</a:t>
            </a:r>
            <a:r>
              <a:rPr lang="es"/>
              <a:t>arkup </a:t>
            </a:r>
            <a:r>
              <a:rPr b="1" lang="es"/>
              <a:t>L</a:t>
            </a:r>
            <a:r>
              <a:rPr lang="es"/>
              <a:t>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un lenguaje de marcas, que permite al desarrollador describir y estructurar el contenido de una página web (no es un lenguaje de programación, tercer aviso)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Está</a:t>
            </a:r>
            <a:r>
              <a:rPr lang="es"/>
              <a:t> formado por </a:t>
            </a:r>
            <a:r>
              <a:rPr b="1" lang="es"/>
              <a:t>elementos </a:t>
            </a:r>
            <a:r>
              <a:rPr lang="es"/>
              <a:t>que describen diferentes tipos de contenido: </a:t>
            </a:r>
            <a:r>
              <a:rPr lang="es"/>
              <a:t>párrafos</a:t>
            </a:r>
            <a:r>
              <a:rPr lang="es"/>
              <a:t>, enlaces, encabezados, </a:t>
            </a:r>
            <a:r>
              <a:rPr lang="es"/>
              <a:t>imágenes</a:t>
            </a:r>
            <a:r>
              <a:rPr lang="es"/>
              <a:t>, video…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Renderizado por los navegadores web</a:t>
            </a:r>
            <a:endParaRPr/>
          </a:p>
        </p:txBody>
      </p:sp>
      <p:sp>
        <p:nvSpPr>
          <p:cNvPr id="361" name="Google Shape;3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2" name="Google Shape;362;p4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breve repaso a HTML(5)</a:t>
            </a:r>
            <a:endParaRPr/>
          </a:p>
        </p:txBody>
      </p:sp>
      <p:sp>
        <p:nvSpPr>
          <p:cNvPr id="368" name="Google Shape;3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85" y="1147713"/>
            <a:ext cx="5060726" cy="28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●"/>
            </a:pPr>
            <a:r>
              <a:rPr lang="es" sz="950"/>
              <a:t>Elementos estructurales básicos</a:t>
            </a:r>
            <a:endParaRPr sz="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&lt;!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DOCTYPE html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Indica al navegador que se trata de un documento HTML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html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lang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en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Inicio del documento HTML. Se especifica el lenguaje en el atributo lang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Contiene metadatos. Los metadatos no se renderizan. Son "pistas" para el navegador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charset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UTF-8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http-equiv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X-UA-Compatible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IE=edge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Compatibilidad con navegadores de Microsoft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viewport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width=device-width, initial-scale=1.0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viewport = ancho de la pantalla del dispositivo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&gt;Document&lt;/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viewport = ancho de la pantalla del dispositivo --&gt;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Se muestra en la barra del navegador. Importante para SEO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Define el cuerpo del documento, su contenido visualizable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889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●"/>
            </a:pPr>
            <a:r>
              <a:rPr lang="es" sz="950"/>
              <a:t>El </a:t>
            </a:r>
            <a:r>
              <a:rPr b="1" i="1" lang="es" sz="950"/>
              <a:t>viewport </a:t>
            </a:r>
            <a:r>
              <a:rPr lang="es" sz="950"/>
              <a:t>es el área útil donde se muestra el sitio web</a:t>
            </a:r>
            <a:endParaRPr sz="950"/>
          </a:p>
          <a:p>
            <a:pPr indent="-288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○"/>
            </a:pPr>
            <a:r>
              <a:rPr lang="es" sz="950"/>
              <a:t>Si no se especifica su tamaño, el navegador escala el contenido para que se visualice completo en la pantalla del dispositivo</a:t>
            </a:r>
            <a:endParaRPr sz="950"/>
          </a:p>
          <a:p>
            <a:pPr indent="-288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○"/>
            </a:pPr>
            <a:r>
              <a:rPr lang="es" sz="950"/>
              <a:t>Si especificamos su tamaño los contenidos se ajustarán a la pantalla de cada dispositivo de forma correcta</a:t>
            </a:r>
            <a:endParaRPr sz="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" name="Google Shape;37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8" name="Google Shape;378;p4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5" name="Google Shape;385;p4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/>
          <p:nvPr>
            <p:ph idx="1" type="body"/>
          </p:nvPr>
        </p:nvSpPr>
        <p:spPr>
          <a:xfrm>
            <a:off x="390950" y="1017725"/>
            <a:ext cx="41811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Construcción de una página web básica a partir del contenido sin formatear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Clonar el siguiente repositorio: </a:t>
            </a:r>
            <a:r>
              <a:rPr lang="es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https://gitfront.io/r/tcamba/2MCVy6P2LQu8/diw-22.git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… o descargar el </a:t>
            </a:r>
            <a:r>
              <a:rPr b="1" lang="es" sz="1200"/>
              <a:t>fichero ZIP</a:t>
            </a:r>
            <a:r>
              <a:rPr lang="es" sz="1200"/>
              <a:t> publicado en el </a:t>
            </a:r>
            <a:r>
              <a:rPr b="1" i="1" lang="es" sz="1200"/>
              <a:t>Classroom </a:t>
            </a:r>
            <a:r>
              <a:rPr lang="es" sz="1200"/>
              <a:t>de la asignatura en la sección correspondiente al </a:t>
            </a:r>
            <a:r>
              <a:rPr b="1" lang="es" sz="1200"/>
              <a:t>Tema 1 - Introducción</a:t>
            </a:r>
            <a:endParaRPr b="1"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Directorio </a:t>
            </a:r>
            <a:r>
              <a:rPr lang="es" sz="1200" u="sng">
                <a:solidFill>
                  <a:schemeClr val="accent1"/>
                </a:solidFill>
              </a:rPr>
              <a:t>t1-introduccion/html/web-blog</a:t>
            </a:r>
            <a:endParaRPr sz="1200" u="sng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0825" y="1017725"/>
            <a:ext cx="2942840" cy="37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4" name="Google Shape;394;p4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 txBox="1"/>
          <p:nvPr>
            <p:ph idx="1" type="body"/>
          </p:nvPr>
        </p:nvSpPr>
        <p:spPr>
          <a:xfrm>
            <a:off x="500550" y="1246825"/>
            <a:ext cx="407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500550" y="1015525"/>
            <a:ext cx="820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Contenido de encabezado de la web. Tiene un carácter semántico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&gt;📘 The Code Magazine&lt;/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Elemento de título o encabezado que describe el tema de la sección que presenta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nav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Especifica un menú o elemento de navegación. Carácter semántico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&lt;!-- </a:t>
            </a:r>
            <a:r>
              <a:rPr b="1"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nchor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o enlace. Contiene un enlace a otra página o recurso web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blog.html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_blank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"&gt;Blog&lt;/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: URI del recurso web que se desea enlazar</a:t>
            </a:r>
            <a:r>
              <a:rPr b="1"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"&gt;Challenges&lt;/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href="#" es un enlace vacío</a:t>
            </a:r>
            <a:r>
              <a:rPr b="1"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--&gt;</a:t>
            </a:r>
            <a:endParaRPr b="1"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"&gt;Flexbox&lt;/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"&gt;CSS Grid&lt;/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nav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Define una sección del contenido, un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item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en un e-commerce… Carácter semántico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article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&lt;!-- De h1 a h6 con importancia y tamaño de fuente descendente. Se emplean para construir tablas de contenidos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h2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The Basic Language of the Web: HTML 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h2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&lt;!-- Elemento para incluir imagenes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assets/images/laura-jones.jpg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Ruta al fichero con la imagen. NO USAR RUTAS ABSOLUTAS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Headshot of Laura Jones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Descripción de la imagen. Se muestra en caso de que la imagen no cargue.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screen readers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Se escalará la imagen a estas dimensiones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Si se indican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y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puede romperse la relación de aspecto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&lt;!-- &lt;p&gt;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Distribuye el texto en parrafos →</a:t>
            </a:r>
            <a:endParaRPr sz="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&lt;!-- &lt;strong&gt;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Muestra el contenido en negrita. Preferible a &lt;b&gt; que semánticamente no tiene significado --&gt;</a:t>
            </a:r>
            <a:endParaRPr sz="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&gt;Posted by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strong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&gt;Laura Jones&lt;/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strong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on Monday, June 21st 2027&lt;/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03" name="Google Shape;403;p4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8"/>
          <p:cNvSpPr txBox="1"/>
          <p:nvPr/>
        </p:nvSpPr>
        <p:spPr>
          <a:xfrm>
            <a:off x="500550" y="1015525"/>
            <a:ext cx="820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5" name="Google Shape;405;p48"/>
          <p:cNvSpPr txBox="1"/>
          <p:nvPr/>
        </p:nvSpPr>
        <p:spPr>
          <a:xfrm>
            <a:off x="500550" y="1015525"/>
            <a:ext cx="8331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All modern websites and web applications are built using three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&gt;fundamental&lt;/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&lt;em&gt; Aplica énfasis (cursiva o itálica) a su contenido. Preferible a &lt;i&gt; por razones semánticas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technologies: HTML, CSS and JavaScript. These are the languages of the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web.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Crea una lista ordenada de elementos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opening tag&lt;/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Define un elemento en la lista que lo contiene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closing tag&lt;/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actual element&lt;/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You can learn more at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https://developer.mozilla.org/en-US/docs/Web/HTML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_blank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El enlace se abre en una nueva pestaña del navegador  --&gt;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MDN Web Docs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2" name="Google Shape;412;p49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9"/>
          <p:cNvSpPr txBox="1"/>
          <p:nvPr/>
        </p:nvSpPr>
        <p:spPr>
          <a:xfrm>
            <a:off x="500550" y="1015525"/>
            <a:ext cx="820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49"/>
          <p:cNvSpPr txBox="1"/>
          <p:nvPr/>
        </p:nvSpPr>
        <p:spPr>
          <a:xfrm>
            <a:off x="500550" y="1015525"/>
            <a:ext cx="79719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aside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Otro elemento semántico de agrupación de contenido secundario o auxiliar de la web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h4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&gt;Related posts&lt;/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h4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Lista desordenada de elementos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img/related-1.jpg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Person programming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75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75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"&gt;How to Learn Web Development&lt;/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&gt;By Paschalis Aladdin&lt;/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aside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Elemento semántico que define el pie de la página web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footer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&gt;Copyright </a:t>
            </a:r>
            <a:r>
              <a:rPr lang="es" sz="7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&amp;copy;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2027 by The Code Magazine.&lt;/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footer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&amp;copy es una entidad HTML que renderiza al símbolo </a:t>
            </a:r>
            <a:r>
              <a:rPr lang="es" sz="1150">
                <a:solidFill>
                  <a:schemeClr val="dk1"/>
                </a:solidFill>
                <a:highlight>
                  <a:srgbClr val="E7E9EB"/>
                </a:highlight>
                <a:latin typeface="Verdana"/>
                <a:ea typeface="Verdana"/>
                <a:cs typeface="Verdana"/>
                <a:sym typeface="Verdana"/>
              </a:rPr>
              <a:t>©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→</a:t>
            </a:r>
            <a:endParaRPr sz="7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pequeña introducción a CSS(3)</a:t>
            </a:r>
            <a:endParaRPr/>
          </a:p>
        </p:txBody>
      </p:sp>
      <p:sp>
        <p:nvSpPr>
          <p:cNvPr id="420" name="Google Shape;420;p50"/>
          <p:cNvSpPr txBox="1"/>
          <p:nvPr>
            <p:ph idx="1" type="body"/>
          </p:nvPr>
        </p:nvSpPr>
        <p:spPr>
          <a:xfrm>
            <a:off x="500550" y="1246825"/>
            <a:ext cx="40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C</a:t>
            </a:r>
            <a:r>
              <a:rPr lang="es"/>
              <a:t>ascading </a:t>
            </a:r>
            <a:r>
              <a:rPr b="1" lang="es"/>
              <a:t>S</a:t>
            </a:r>
            <a:r>
              <a:rPr lang="es"/>
              <a:t>tyle </a:t>
            </a:r>
            <a:r>
              <a:rPr b="1" lang="es"/>
              <a:t>S</a:t>
            </a:r>
            <a:r>
              <a:rPr lang="es"/>
              <a:t>heets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CSS</a:t>
            </a:r>
            <a:r>
              <a:rPr lang="es"/>
              <a:t> describe el estilo visual y la presentación del contenido escrito en </a:t>
            </a:r>
            <a:r>
              <a:rPr b="1" lang="es"/>
              <a:t>HTML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CSS </a:t>
            </a:r>
            <a:r>
              <a:rPr lang="es"/>
              <a:t>consiste en numerosas propiedades  que los desarrolladores usan para formatear el contenido: propiedades sobre fuentes, texto, espaciado, diseño, etc…</a:t>
            </a:r>
            <a:r>
              <a:rPr b="1" lang="es"/>
              <a:t> </a:t>
            </a:r>
            <a:endParaRPr/>
          </a:p>
        </p:txBody>
      </p:sp>
      <p:sp>
        <p:nvSpPr>
          <p:cNvPr id="421" name="Google Shape;42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22" name="Google Shape;422;p5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150" y="1377588"/>
            <a:ext cx="4449000" cy="3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pequeña introducción a CSS(3)</a:t>
            </a:r>
            <a:endParaRPr/>
          </a:p>
        </p:txBody>
      </p:sp>
      <p:sp>
        <p:nvSpPr>
          <p:cNvPr id="429" name="Google Shape;42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0" name="Google Shape;430;p51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/>
          <p:nvPr/>
        </p:nvSpPr>
        <p:spPr>
          <a:xfrm>
            <a:off x="613325" y="1017725"/>
            <a:ext cx="49068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200"/>
              <a:buChar char="●"/>
            </a:pPr>
            <a:r>
              <a:rPr lang="es" sz="1200">
                <a:solidFill>
                  <a:schemeClr val="dk2"/>
                </a:solidFill>
              </a:rPr>
              <a:t>Construcción de una página web básica a partir del contenido sin formatear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200"/>
              <a:buChar char="○"/>
            </a:pPr>
            <a:r>
              <a:rPr lang="es" sz="1200">
                <a:solidFill>
                  <a:schemeClr val="dk2"/>
                </a:solidFill>
              </a:rPr>
              <a:t>Clonar el siguiente repositorio: </a:t>
            </a:r>
            <a:r>
              <a:rPr lang="es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https://gitfront.io/r/tcamba/2MCVy6P2LQu8/diw-22.git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200"/>
              <a:buChar char="○"/>
            </a:pPr>
            <a:r>
              <a:rPr lang="es" sz="1200">
                <a:solidFill>
                  <a:schemeClr val="dk2"/>
                </a:solidFill>
              </a:rPr>
              <a:t>… o descargar el </a:t>
            </a:r>
            <a:r>
              <a:rPr b="1" lang="es" sz="1200">
                <a:solidFill>
                  <a:schemeClr val="dk2"/>
                </a:solidFill>
              </a:rPr>
              <a:t>fichero ZIP</a:t>
            </a:r>
            <a:r>
              <a:rPr lang="es" sz="1200">
                <a:solidFill>
                  <a:schemeClr val="dk2"/>
                </a:solidFill>
              </a:rPr>
              <a:t> publicado en el </a:t>
            </a:r>
            <a:r>
              <a:rPr b="1" i="1" lang="es" sz="1200">
                <a:solidFill>
                  <a:schemeClr val="dk2"/>
                </a:solidFill>
              </a:rPr>
              <a:t>Classroom</a:t>
            </a:r>
            <a:r>
              <a:rPr i="1" lang="es" sz="1200">
                <a:solidFill>
                  <a:schemeClr val="dk2"/>
                </a:solidFill>
              </a:rPr>
              <a:t> </a:t>
            </a:r>
            <a:r>
              <a:rPr lang="es" sz="1200">
                <a:solidFill>
                  <a:schemeClr val="dk2"/>
                </a:solidFill>
              </a:rPr>
              <a:t>de la asignatura en la sección correspondiente al </a:t>
            </a:r>
            <a:r>
              <a:rPr b="1" lang="es" sz="1200">
                <a:solidFill>
                  <a:schemeClr val="dk2"/>
                </a:solidFill>
              </a:rPr>
              <a:t>Tema 1 - Introducción</a:t>
            </a:r>
            <a:endParaRPr b="1"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200"/>
              <a:buChar char="○"/>
            </a:pPr>
            <a:r>
              <a:rPr lang="es" sz="1200">
                <a:solidFill>
                  <a:schemeClr val="dk2"/>
                </a:solidFill>
              </a:rPr>
              <a:t>Directorio </a:t>
            </a:r>
            <a:r>
              <a:rPr lang="es" sz="1200" u="sng">
                <a:solidFill>
                  <a:schemeClr val="accent1"/>
                </a:solidFill>
              </a:rPr>
              <a:t>t1-introduccion/css/web-blog</a:t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7826" y="1017725"/>
            <a:ext cx="1577725" cy="34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Examen</a:t>
            </a:r>
            <a:r>
              <a:rPr lang="es"/>
              <a:t> (1ra conv. - 60% / 2da conv. - 75%)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Prueba teórico-práctica sobre los contenidos de la asignatura al completo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</a:t>
            </a:r>
            <a:r>
              <a:rPr b="1" lang="es"/>
              <a:t>4.5 o superior</a:t>
            </a:r>
            <a:r>
              <a:rPr lang="es"/>
              <a:t> para hacer media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1ra convocatoria - Jueves 12/01/2023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2da convocatoria - Miercoles 14/06/2023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Las calificación final de la asignatura se redondeará al entero más próximo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8.4 ~ 8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5.5 ~ 6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La calificación del examen en 2da convocatoria será la media de la nota del examen oficial y el de recuperación. En caso de que la calificación sea superior a 4.5 pero inferior a 5, se calificará con un 5.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La calificación media de las dos partes (tareas / examen) debe ser superior a 5 para aprobar la asignatura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Plagio (examen y tareas)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0 para el que copia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0 para el que es copiado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Revisión de calificaciones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Se solicitará por mail al profesor en los </a:t>
            </a:r>
            <a:r>
              <a:rPr b="1" lang="es"/>
              <a:t>7 días siguientes</a:t>
            </a:r>
            <a:r>
              <a:rPr lang="es"/>
              <a:t> a la comunicación de la nota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La solicitud de revisión implica recalificación (a favor o en contra del alumno) en caso de errata</a:t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Una pequeña introducción a CSS(3)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9" name="Google Shape;439;p5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/>
          <p:nvPr/>
        </p:nvSpPr>
        <p:spPr>
          <a:xfrm>
            <a:off x="500550" y="1015525"/>
            <a:ext cx="820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470300" y="1039175"/>
            <a:ext cx="8237400" cy="3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charset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UTF-8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http-equiv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X-UA-Compatible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ie=edge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viewport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width=device-width, initial-scale=1.0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Basic Language of the Web: HTML&lt;/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CSS interno (MAL). PRIORIDAD 3. Aplica a nivel de documento HTML. Acopla el HTML con el estilo CSS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green;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CSS externo (BIEN). PRIORIDAD 2. Aplica a nivel de documento HTML. 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link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stylesheet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styles.css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Se enlaza con el elemento &lt;link&gt;. Se pueden enlazar múltiples ficheros CSS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blue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"&gt;📘 The Code Magazine&lt;/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CSS en línea (MUY MAL). PRIORIDAD 1. Sólo aplica al elemento en que se define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nav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Una pequeña introducción a CSS(3)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48" name="Google Shape;448;p5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/>
          <p:nvPr/>
        </p:nvSpPr>
        <p:spPr>
          <a:xfrm>
            <a:off x="500550" y="1015525"/>
            <a:ext cx="820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53"/>
          <p:cNvSpPr txBox="1"/>
          <p:nvPr/>
        </p:nvSpPr>
        <p:spPr>
          <a:xfrm>
            <a:off x="470300" y="1017725"/>
            <a:ext cx="73809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Tamaño de fuente en p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ixels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Familia de fuente. No se emplea una específica por si el usuario no la tuviera disponible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text-transform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uppercase;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Todo el texto en mayúsculas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font-style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italic;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Todo el texto en cursiva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h2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h3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h4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text-transform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uppercase;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text-align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center;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Texto alineado en el centro horizontalmente 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Ver que aplica a elementos </a:t>
            </a:r>
            <a:r>
              <a:rPr b="1"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strong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y </a:t>
            </a:r>
            <a:r>
              <a:rPr b="1"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hijos → Herencia 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22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line-height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Altura del espaciado entre líneas. 1.5 veces el tamaño de la fuente, es decir 33px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29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57" name="Google Shape;457;p54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4"/>
          <p:cNvSpPr txBox="1"/>
          <p:nvPr>
            <p:ph idx="1" type="body"/>
          </p:nvPr>
        </p:nvSpPr>
        <p:spPr>
          <a:xfrm>
            <a:off x="470300" y="1017725"/>
            <a:ext cx="40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Modelo RGB: </a:t>
            </a:r>
            <a:r>
              <a:rPr lang="es"/>
              <a:t>Cada color puede ser representado como una combinación de </a:t>
            </a:r>
            <a:r>
              <a:rPr lang="es">
                <a:solidFill>
                  <a:srgbClr val="FF0000"/>
                </a:solidFill>
              </a:rPr>
              <a:t>ROJO</a:t>
            </a:r>
            <a:r>
              <a:rPr lang="es"/>
              <a:t>, </a:t>
            </a:r>
            <a:r>
              <a:rPr lang="es">
                <a:solidFill>
                  <a:srgbClr val="00FF00"/>
                </a:solidFill>
              </a:rPr>
              <a:t>VERDE</a:t>
            </a:r>
            <a:r>
              <a:rPr lang="es"/>
              <a:t> y </a:t>
            </a:r>
            <a:r>
              <a:rPr lang="es">
                <a:solidFill>
                  <a:srgbClr val="0000FF"/>
                </a:solidFill>
              </a:rPr>
              <a:t>AZUL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Cada color base puede tomar valores entre </a:t>
            </a:r>
            <a:r>
              <a:rPr b="1" lang="es"/>
              <a:t>0 y 255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RGB</a:t>
            </a:r>
            <a:r>
              <a:rPr lang="es"/>
              <a:t> codifica por tanto </a:t>
            </a:r>
            <a:r>
              <a:rPr b="1" lang="es"/>
              <a:t>16.8 millones</a:t>
            </a:r>
            <a:r>
              <a:rPr lang="es"/>
              <a:t> de colores diferentes</a:t>
            </a:r>
            <a:endParaRPr/>
          </a:p>
        </p:txBody>
      </p:sp>
      <p:pic>
        <p:nvPicPr>
          <p:cNvPr id="459" name="Google Shape;4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421" y="1783100"/>
            <a:ext cx="1885650" cy="18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4"/>
          <p:cNvSpPr txBox="1"/>
          <p:nvPr/>
        </p:nvSpPr>
        <p:spPr>
          <a:xfrm>
            <a:off x="6326300" y="4050988"/>
            <a:ext cx="100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1" name="Google Shape;461;p54"/>
          <p:cNvSpPr txBox="1"/>
          <p:nvPr/>
        </p:nvSpPr>
        <p:spPr>
          <a:xfrm>
            <a:off x="4824450" y="3668750"/>
            <a:ext cx="93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8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800"/>
              <a:t> 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800"/>
              <a:t> 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800"/>
              <a:t>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462" name="Google Shape;462;p54"/>
          <p:cNvSpPr txBox="1"/>
          <p:nvPr/>
        </p:nvSpPr>
        <p:spPr>
          <a:xfrm>
            <a:off x="4457075" y="2356475"/>
            <a:ext cx="121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 R</a:t>
            </a:r>
            <a:r>
              <a:rPr lang="es" sz="1200"/>
              <a:t>  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255</a:t>
            </a:r>
            <a:r>
              <a:rPr lang="es" sz="1200"/>
              <a:t>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3" name="Google Shape;463;p54"/>
          <p:cNvSpPr txBox="1"/>
          <p:nvPr/>
        </p:nvSpPr>
        <p:spPr>
          <a:xfrm>
            <a:off x="4638800" y="1229000"/>
            <a:ext cx="116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 R</a:t>
            </a:r>
            <a:r>
              <a:rPr lang="es" sz="1200"/>
              <a:t>  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255</a:t>
            </a:r>
            <a:r>
              <a:rPr lang="es" sz="1200"/>
              <a:t>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6351500" y="1017725"/>
            <a:ext cx="95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 R</a:t>
            </a:r>
            <a:r>
              <a:rPr lang="es" sz="1200"/>
              <a:t> 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255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0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5" name="Google Shape;465;p54"/>
          <p:cNvSpPr txBox="1"/>
          <p:nvPr/>
        </p:nvSpPr>
        <p:spPr>
          <a:xfrm>
            <a:off x="7903450" y="1229000"/>
            <a:ext cx="95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6" name="Google Shape;466;p54"/>
          <p:cNvSpPr txBox="1"/>
          <p:nvPr/>
        </p:nvSpPr>
        <p:spPr>
          <a:xfrm>
            <a:off x="7903450" y="3668750"/>
            <a:ext cx="107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  </a:t>
            </a:r>
            <a:r>
              <a:rPr lang="es" sz="1200">
                <a:solidFill>
                  <a:srgbClr val="00FF00"/>
                </a:solidFill>
              </a:rPr>
              <a:t>0    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7" name="Google Shape;467;p54"/>
          <p:cNvSpPr txBox="1"/>
          <p:nvPr/>
        </p:nvSpPr>
        <p:spPr>
          <a:xfrm>
            <a:off x="7903450" y="2356475"/>
            <a:ext cx="74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0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1200">
              <a:solidFill>
                <a:srgbClr val="0000FF"/>
              </a:solidFill>
            </a:endParaRPr>
          </a:p>
        </p:txBody>
      </p:sp>
      <p:cxnSp>
        <p:nvCxnSpPr>
          <p:cNvPr id="468" name="Google Shape;468;p54"/>
          <p:cNvCxnSpPr>
            <a:endCxn id="460" idx="0"/>
          </p:cNvCxnSpPr>
          <p:nvPr/>
        </p:nvCxnSpPr>
        <p:spPr>
          <a:xfrm flipH="1">
            <a:off x="6829250" y="3246388"/>
            <a:ext cx="1800" cy="8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54"/>
          <p:cNvCxnSpPr/>
          <p:nvPr/>
        </p:nvCxnSpPr>
        <p:spPr>
          <a:xfrm flipH="1">
            <a:off x="5653500" y="3365450"/>
            <a:ext cx="572100" cy="3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54"/>
          <p:cNvCxnSpPr>
            <a:endCxn id="462" idx="3"/>
          </p:cNvCxnSpPr>
          <p:nvPr/>
        </p:nvCxnSpPr>
        <p:spPr>
          <a:xfrm rot="10800000">
            <a:off x="5672675" y="2633525"/>
            <a:ext cx="1018200" cy="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54"/>
          <p:cNvCxnSpPr/>
          <p:nvPr/>
        </p:nvCxnSpPr>
        <p:spPr>
          <a:xfrm rot="10800000">
            <a:off x="5639200" y="1725625"/>
            <a:ext cx="786600" cy="8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54"/>
          <p:cNvCxnSpPr>
            <a:endCxn id="464" idx="2"/>
          </p:cNvCxnSpPr>
          <p:nvPr/>
        </p:nvCxnSpPr>
        <p:spPr>
          <a:xfrm rot="10800000">
            <a:off x="6829250" y="1571825"/>
            <a:ext cx="66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54"/>
          <p:cNvCxnSpPr>
            <a:endCxn id="465" idx="2"/>
          </p:cNvCxnSpPr>
          <p:nvPr/>
        </p:nvCxnSpPr>
        <p:spPr>
          <a:xfrm flipH="1" rot="10800000">
            <a:off x="7207600" y="1783100"/>
            <a:ext cx="1173600" cy="7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54"/>
          <p:cNvCxnSpPr/>
          <p:nvPr/>
        </p:nvCxnSpPr>
        <p:spPr>
          <a:xfrm>
            <a:off x="7526950" y="3284400"/>
            <a:ext cx="429000" cy="4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54"/>
          <p:cNvCxnSpPr>
            <a:endCxn id="467" idx="1"/>
          </p:cNvCxnSpPr>
          <p:nvPr/>
        </p:nvCxnSpPr>
        <p:spPr>
          <a:xfrm>
            <a:off x="7627150" y="2464625"/>
            <a:ext cx="276300" cy="1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82" name="Google Shape;482;p5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5"/>
          <p:cNvSpPr txBox="1"/>
          <p:nvPr>
            <p:ph idx="1" type="body"/>
          </p:nvPr>
        </p:nvSpPr>
        <p:spPr>
          <a:xfrm>
            <a:off x="470300" y="1017725"/>
            <a:ext cx="4072500" cy="18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Notación RGB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Modelo RGB estándar</a:t>
            </a:r>
            <a:endParaRPr/>
          </a:p>
          <a:p>
            <a:pPr indent="-284162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rgb(</a:t>
            </a:r>
            <a:r>
              <a:rPr lang="es">
                <a:solidFill>
                  <a:srgbClr val="FF0000"/>
                </a:solidFill>
              </a:rPr>
              <a:t>0</a:t>
            </a:r>
            <a:r>
              <a:rPr lang="es"/>
              <a:t>, </a:t>
            </a:r>
            <a:r>
              <a:rPr lang="es">
                <a:solidFill>
                  <a:srgbClr val="00FF00"/>
                </a:solidFill>
              </a:rPr>
              <a:t>255</a:t>
            </a:r>
            <a:r>
              <a:rPr lang="es"/>
              <a:t>, </a:t>
            </a:r>
            <a:r>
              <a:rPr lang="es">
                <a:solidFill>
                  <a:srgbClr val="0000FF"/>
                </a:solidFill>
              </a:rPr>
              <a:t>255</a:t>
            </a:r>
            <a:r>
              <a:rPr lang="es"/>
              <a:t>) 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Modelo RGB con transparencia</a:t>
            </a:r>
            <a:endParaRPr/>
          </a:p>
          <a:p>
            <a:pPr indent="-284162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rgba(</a:t>
            </a:r>
            <a:r>
              <a:rPr lang="es">
                <a:solidFill>
                  <a:srgbClr val="FF0000"/>
                </a:solidFill>
              </a:rPr>
              <a:t>0</a:t>
            </a:r>
            <a:r>
              <a:rPr lang="es"/>
              <a:t>, </a:t>
            </a:r>
            <a:r>
              <a:rPr lang="es">
                <a:solidFill>
                  <a:srgbClr val="00FF00"/>
                </a:solidFill>
              </a:rPr>
              <a:t>255</a:t>
            </a:r>
            <a:r>
              <a:rPr lang="es"/>
              <a:t>, </a:t>
            </a:r>
            <a:r>
              <a:rPr lang="es">
                <a:solidFill>
                  <a:srgbClr val="0000FF"/>
                </a:solidFill>
              </a:rPr>
              <a:t>255</a:t>
            </a:r>
            <a:r>
              <a:rPr lang="es"/>
              <a:t>, 0.3) </a:t>
            </a:r>
            <a:endParaRPr/>
          </a:p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Normalmente se utiliza notación hexadecimal salvo cuando se necesita transparencia</a:t>
            </a:r>
            <a:endParaRPr/>
          </a:p>
        </p:txBody>
      </p:sp>
      <p:sp>
        <p:nvSpPr>
          <p:cNvPr id="484" name="Google Shape;484;p55"/>
          <p:cNvSpPr txBox="1"/>
          <p:nvPr>
            <p:ph idx="1" type="body"/>
          </p:nvPr>
        </p:nvSpPr>
        <p:spPr>
          <a:xfrm>
            <a:off x="4693650" y="1017725"/>
            <a:ext cx="4072500" cy="19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Notación Hexadecimal</a:t>
            </a:r>
            <a:endParaRPr/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En lugar de usar una escala de 0 a 255, vamos desde </a:t>
            </a:r>
            <a:r>
              <a:rPr b="1" lang="es"/>
              <a:t>0 a FF</a:t>
            </a:r>
            <a:r>
              <a:rPr lang="es"/>
              <a:t> (hexadecimal)</a:t>
            </a:r>
            <a:endParaRPr/>
          </a:p>
          <a:p>
            <a:pPr indent="-304164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#</a:t>
            </a:r>
            <a:r>
              <a:rPr b="1" lang="es">
                <a:solidFill>
                  <a:srgbClr val="FF0000"/>
                </a:solidFill>
              </a:rPr>
              <a:t>00</a:t>
            </a:r>
            <a:r>
              <a:rPr b="1" lang="es">
                <a:solidFill>
                  <a:srgbClr val="00FF00"/>
                </a:solidFill>
              </a:rPr>
              <a:t>ff</a:t>
            </a:r>
            <a:r>
              <a:rPr b="1" lang="es">
                <a:solidFill>
                  <a:srgbClr val="0000FF"/>
                </a:solidFill>
              </a:rPr>
              <a:t>ff</a:t>
            </a:r>
            <a:endParaRPr b="1">
              <a:solidFill>
                <a:srgbClr val="0000FF"/>
              </a:solidFill>
            </a:endParaRPr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Cuando todos los colores son pares idénticos se acorta a</a:t>
            </a:r>
            <a:endParaRPr/>
          </a:p>
          <a:p>
            <a:pPr indent="-304164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#</a:t>
            </a:r>
            <a:r>
              <a:rPr b="1" lang="es">
                <a:solidFill>
                  <a:srgbClr val="FF0000"/>
                </a:solidFill>
              </a:rPr>
              <a:t>0</a:t>
            </a:r>
            <a:r>
              <a:rPr b="1" lang="es">
                <a:solidFill>
                  <a:srgbClr val="00FF00"/>
                </a:solidFill>
              </a:rPr>
              <a:t>f</a:t>
            </a:r>
            <a:r>
              <a:rPr b="1" lang="es">
                <a:solidFill>
                  <a:srgbClr val="0000FF"/>
                </a:solidFill>
              </a:rPr>
              <a:t>f</a:t>
            </a:r>
            <a:endParaRPr b="1"/>
          </a:p>
        </p:txBody>
      </p:sp>
      <p:sp>
        <p:nvSpPr>
          <p:cNvPr id="485" name="Google Shape;485;p55"/>
          <p:cNvSpPr/>
          <p:nvPr/>
        </p:nvSpPr>
        <p:spPr>
          <a:xfrm>
            <a:off x="2817250" y="1578925"/>
            <a:ext cx="262200" cy="262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5"/>
          <p:cNvSpPr/>
          <p:nvPr/>
        </p:nvSpPr>
        <p:spPr>
          <a:xfrm>
            <a:off x="3079450" y="2085525"/>
            <a:ext cx="262200" cy="262200"/>
          </a:xfrm>
          <a:prstGeom prst="rect">
            <a:avLst/>
          </a:prstGeom>
          <a:solidFill>
            <a:srgbClr val="00FFFF">
              <a:alpha val="3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5"/>
          <p:cNvSpPr/>
          <p:nvPr/>
        </p:nvSpPr>
        <p:spPr>
          <a:xfrm>
            <a:off x="6678275" y="1865075"/>
            <a:ext cx="262200" cy="262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5"/>
          <p:cNvSpPr txBox="1"/>
          <p:nvPr/>
        </p:nvSpPr>
        <p:spPr>
          <a:xfrm>
            <a:off x="2539550" y="2917325"/>
            <a:ext cx="42234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#</a:t>
            </a:r>
            <a:r>
              <a:rPr b="1" lang="es">
                <a:solidFill>
                  <a:srgbClr val="FF0000"/>
                </a:solidFill>
              </a:rPr>
              <a:t>f4</a:t>
            </a:r>
            <a:r>
              <a:rPr b="1" lang="es">
                <a:solidFill>
                  <a:srgbClr val="00FF00"/>
                </a:solidFill>
              </a:rPr>
              <a:t>b3</a:t>
            </a:r>
            <a:r>
              <a:rPr b="1" lang="es">
                <a:solidFill>
                  <a:srgbClr val="0000FF"/>
                </a:solidFill>
              </a:rPr>
              <a:t>3f			</a:t>
            </a:r>
            <a:r>
              <a:rPr lang="es">
                <a:solidFill>
                  <a:schemeClr val="dk2"/>
                </a:solidFill>
              </a:rPr>
              <a:t>#</a:t>
            </a:r>
            <a:r>
              <a:rPr b="1" lang="es">
                <a:solidFill>
                  <a:srgbClr val="FF0000"/>
                </a:solidFill>
              </a:rPr>
              <a:t>f4</a:t>
            </a:r>
            <a:r>
              <a:rPr b="1" lang="es">
                <a:solidFill>
                  <a:srgbClr val="00FF00"/>
                </a:solidFill>
              </a:rPr>
              <a:t>b3</a:t>
            </a:r>
            <a:r>
              <a:rPr b="1" lang="es">
                <a:solidFill>
                  <a:srgbClr val="0000FF"/>
                </a:solidFill>
              </a:rPr>
              <a:t>3fb3</a:t>
            </a:r>
            <a:endParaRPr b="1">
              <a:solidFill>
                <a:srgbClr val="0000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2"/>
                </a:solidFill>
              </a:rPr>
              <a:t>rgb(</a:t>
            </a:r>
            <a:r>
              <a:rPr lang="es" sz="1100">
                <a:solidFill>
                  <a:srgbClr val="FF0000"/>
                </a:solidFill>
              </a:rPr>
              <a:t>244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E400"/>
                </a:solidFill>
              </a:rPr>
              <a:t>179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00FF"/>
                </a:solidFill>
              </a:rPr>
              <a:t>63</a:t>
            </a:r>
            <a:r>
              <a:rPr lang="es">
                <a:solidFill>
                  <a:schemeClr val="dk2"/>
                </a:solidFill>
              </a:rPr>
              <a:t>)</a:t>
            </a:r>
            <a:r>
              <a:rPr lang="es" sz="1100">
                <a:solidFill>
                  <a:schemeClr val="dk1"/>
                </a:solidFill>
              </a:rPr>
              <a:t>		</a:t>
            </a:r>
            <a:r>
              <a:rPr lang="es">
                <a:solidFill>
                  <a:schemeClr val="dk2"/>
                </a:solidFill>
              </a:rPr>
              <a:t>rgba(</a:t>
            </a:r>
            <a:r>
              <a:rPr lang="es" sz="1100">
                <a:solidFill>
                  <a:srgbClr val="FF0000"/>
                </a:solidFill>
              </a:rPr>
              <a:t>244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E400"/>
                </a:solidFill>
              </a:rPr>
              <a:t>179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00FF"/>
                </a:solidFill>
              </a:rPr>
              <a:t>63</a:t>
            </a:r>
            <a:r>
              <a:rPr lang="es" sz="1100">
                <a:solidFill>
                  <a:schemeClr val="dk2"/>
                </a:solidFill>
              </a:rPr>
              <a:t>,</a:t>
            </a:r>
            <a:r>
              <a:rPr lang="es" sz="1100">
                <a:solidFill>
                  <a:srgbClr val="0000FF"/>
                </a:solidFill>
              </a:rPr>
              <a:t> </a:t>
            </a:r>
            <a:r>
              <a:rPr lang="es" sz="1100">
                <a:solidFill>
                  <a:schemeClr val="dk2"/>
                </a:solidFill>
              </a:rPr>
              <a:t>0.7</a:t>
            </a:r>
            <a:r>
              <a:rPr lang="es">
                <a:solidFill>
                  <a:schemeClr val="dk2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89" name="Google Shape;489;p55"/>
          <p:cNvSpPr/>
          <p:nvPr/>
        </p:nvSpPr>
        <p:spPr>
          <a:xfrm>
            <a:off x="3079450" y="3704850"/>
            <a:ext cx="1153800" cy="393600"/>
          </a:xfrm>
          <a:prstGeom prst="rect">
            <a:avLst/>
          </a:prstGeom>
          <a:solidFill>
            <a:srgbClr val="F4B3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B33F"/>
              </a:solidFill>
            </a:endParaRPr>
          </a:p>
        </p:txBody>
      </p:sp>
      <p:sp>
        <p:nvSpPr>
          <p:cNvPr id="490" name="Google Shape;490;p55"/>
          <p:cNvSpPr/>
          <p:nvPr/>
        </p:nvSpPr>
        <p:spPr>
          <a:xfrm>
            <a:off x="5982075" y="3926625"/>
            <a:ext cx="391200" cy="393600"/>
          </a:xfrm>
          <a:prstGeom prst="rect">
            <a:avLst/>
          </a:prstGeom>
          <a:solidFill>
            <a:srgbClr val="067D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5"/>
          <p:cNvSpPr/>
          <p:nvPr/>
        </p:nvSpPr>
        <p:spPr>
          <a:xfrm>
            <a:off x="5000500" y="3704850"/>
            <a:ext cx="1153800" cy="393600"/>
          </a:xfrm>
          <a:prstGeom prst="rect">
            <a:avLst/>
          </a:prstGeom>
          <a:solidFill>
            <a:srgbClr val="F4B33F">
              <a:alpha val="70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98" name="Google Shape;498;p5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6"/>
          <p:cNvSpPr txBox="1"/>
          <p:nvPr>
            <p:ph idx="1" type="body"/>
          </p:nvPr>
        </p:nvSpPr>
        <p:spPr>
          <a:xfrm>
            <a:off x="470300" y="1017725"/>
            <a:ext cx="3750000" cy="3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Cuando los colores en los 3 canales son los mismos obtenemos un tono de gris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Hay 256 grises puros entre los que elegir</a:t>
            </a:r>
            <a:endParaRPr/>
          </a:p>
        </p:txBody>
      </p:sp>
      <p:pic>
        <p:nvPicPr>
          <p:cNvPr id="500" name="Google Shape;5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425" y="1017725"/>
            <a:ext cx="4487157" cy="36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07" name="Google Shape;507;p5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16338"/>
            <a:ext cx="2006000" cy="18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 txBox="1"/>
          <p:nvPr>
            <p:ph idx="1" type="body"/>
          </p:nvPr>
        </p:nvSpPr>
        <p:spPr>
          <a:xfrm>
            <a:off x="470300" y="1017725"/>
            <a:ext cx="3750000" cy="3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Herramienta de selección de colores de VSCode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¿Qué color aplicará al texto de h1?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7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text-transform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uppercase;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italic;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#1098ad;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#0cf72c69; 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último en ser declarado</a:t>
            </a:r>
            <a:endParaRPr/>
          </a:p>
        </p:txBody>
      </p:sp>
      <p:pic>
        <p:nvPicPr>
          <p:cNvPr id="510" name="Google Shape;51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0125" y="1916300"/>
            <a:ext cx="1952074" cy="1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Herramientas de desarrollador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17" name="Google Shape;517;p5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8"/>
          <p:cNvSpPr txBox="1"/>
          <p:nvPr>
            <p:ph idx="1" type="body"/>
          </p:nvPr>
        </p:nvSpPr>
        <p:spPr>
          <a:xfrm>
            <a:off x="470300" y="1017725"/>
            <a:ext cx="40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seguir el curso se recomienda el uso del navegador Google Chrome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Click derecho + Inspeccionar o F12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Su manejo básico resulta casi imprescindible para desarrollo web</a:t>
            </a:r>
            <a:endParaRPr/>
          </a:p>
        </p:txBody>
      </p:sp>
      <p:pic>
        <p:nvPicPr>
          <p:cNvPr id="519" name="Google Shape;51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683" y="1048250"/>
            <a:ext cx="4033519" cy="33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Herramientas de desarrollador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26" name="Google Shape;526;p59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9"/>
          <p:cNvSpPr txBox="1"/>
          <p:nvPr>
            <p:ph idx="1" type="body"/>
          </p:nvPr>
        </p:nvSpPr>
        <p:spPr>
          <a:xfrm>
            <a:off x="470300" y="1017725"/>
            <a:ext cx="40716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Permite visualizar y editar el HTML y CSS de la página web o de un elemento a seleccionar</a:t>
            </a:r>
            <a:endParaRPr/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725" y="1017725"/>
            <a:ext cx="3414841" cy="24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288" y="2192825"/>
            <a:ext cx="3299625" cy="2588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59"/>
          <p:cNvCxnSpPr>
            <a:stCxn id="529" idx="3"/>
            <a:endCxn id="528" idx="1"/>
          </p:cNvCxnSpPr>
          <p:nvPr/>
        </p:nvCxnSpPr>
        <p:spPr>
          <a:xfrm flipH="1" rot="10800000">
            <a:off x="4155913" y="2253012"/>
            <a:ext cx="1136700" cy="12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Herramientas de desarrollador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37" name="Google Shape;537;p6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0"/>
          <p:cNvSpPr txBox="1"/>
          <p:nvPr>
            <p:ph idx="1" type="body"/>
          </p:nvPr>
        </p:nvSpPr>
        <p:spPr>
          <a:xfrm>
            <a:off x="470300" y="1017725"/>
            <a:ext cx="40716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Ficheros descargados por el navegador desde el servidor web para renderizar la página web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index.html y otros ficheros como hojas de estilo, scripts JS, fuentes, imágenes, logos…</a:t>
            </a:r>
            <a:endParaRPr/>
          </a:p>
        </p:txBody>
      </p:sp>
      <p:pic>
        <p:nvPicPr>
          <p:cNvPr id="539" name="Google Shape;53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550" y="1177000"/>
            <a:ext cx="4297300" cy="307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Referencias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46" name="Google Shape;546;p61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1"/>
          <p:cNvSpPr txBox="1"/>
          <p:nvPr>
            <p:ph idx="1" type="body"/>
          </p:nvPr>
        </p:nvSpPr>
        <p:spPr>
          <a:xfrm>
            <a:off x="470300" y="1017725"/>
            <a:ext cx="82374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Visual Studio Code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Emmet</a:t>
            </a:r>
            <a:r>
              <a:rPr lang="es"/>
              <a:t> - </a:t>
            </a:r>
            <a:r>
              <a:rPr i="1" lang="es"/>
              <a:t>Cheatsheet </a:t>
            </a:r>
            <a:r>
              <a:rPr lang="es"/>
              <a:t>de Emmet. Emmet es una herramiento que extiende editores de texto como VSCode y proporciona entre otras cosas atajos o macros para facilitar el proceso de desarrollo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HTML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6"/>
              </a:rPr>
              <a:t>MDN Web Docs HTML</a:t>
            </a:r>
            <a:r>
              <a:rPr lang="es"/>
              <a:t>- Web de referencia de Mozilla con documentación sobre HTML5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7"/>
              </a:rPr>
              <a:t>CSS Tricks HTML Entities</a:t>
            </a:r>
            <a:r>
              <a:rPr lang="es"/>
              <a:t> - Listado de entidades HTML disponibles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CSS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8"/>
              </a:rPr>
              <a:t>MDN Web Docs CSS </a:t>
            </a:r>
            <a:r>
              <a:rPr lang="es"/>
              <a:t>- Web de referencia de Mozilla con documentación sobre CSS3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9"/>
              </a:rPr>
              <a:t>Codrops CSS</a:t>
            </a:r>
            <a:r>
              <a:rPr lang="es"/>
              <a:t> - Otra web de referencia muy completa con una explicación detallada de todas los elementos del lenguaje CSS</a:t>
            </a:r>
            <a:endParaRPr/>
          </a:p>
          <a:p>
            <a:pPr indent="-304165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10"/>
              </a:rPr>
              <a:t>CSS for People Who Hate CSS</a:t>
            </a:r>
            <a:r>
              <a:rPr lang="es"/>
              <a:t> - Guía sobre cómo escribir código CSS mejor, más limpio y reutilizable</a:t>
            </a:r>
            <a:endParaRPr/>
          </a:p>
          <a:p>
            <a:pPr indent="-32575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Colores</a:t>
            </a:r>
            <a:endParaRPr/>
          </a:p>
          <a:p>
            <a:pPr indent="-304165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11"/>
              </a:rPr>
              <a:t>InfinityInsight 3D Color Picker</a:t>
            </a:r>
            <a:r>
              <a:rPr lang="es"/>
              <a:t> - Herramienta que permite seleccionar colores sobre un cubo en 3d. Ayuda a sentar una intuición sobre el modelo RGB</a:t>
            </a:r>
            <a:endParaRPr/>
          </a:p>
          <a:p>
            <a:pPr indent="-32575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Herramientas de desarrollador</a:t>
            </a:r>
            <a:endParaRPr/>
          </a:p>
          <a:p>
            <a:pPr indent="-304165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12"/>
              </a:rPr>
              <a:t>Chrome DevTools Docs</a:t>
            </a:r>
            <a:r>
              <a:rPr lang="es"/>
              <a:t> - Documentación oficial de las herramientas de desarrollador de Chrome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Ejemplos de evaluación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Roberto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Tareas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T1</a:t>
            </a:r>
            <a:r>
              <a:rPr lang="es"/>
              <a:t> superada con un </a:t>
            </a:r>
            <a:r>
              <a:rPr b="1" lang="es"/>
              <a:t>5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T2</a:t>
            </a:r>
            <a:r>
              <a:rPr lang="es"/>
              <a:t> superada con un </a:t>
            </a:r>
            <a:r>
              <a:rPr b="1" lang="es"/>
              <a:t>8</a:t>
            </a:r>
            <a:r>
              <a:rPr lang="es"/>
              <a:t> 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T3</a:t>
            </a:r>
            <a:r>
              <a:rPr lang="es"/>
              <a:t> suspendida con un </a:t>
            </a:r>
            <a:r>
              <a:rPr lang="es">
                <a:solidFill>
                  <a:srgbClr val="FF0000"/>
                </a:solidFill>
              </a:rPr>
              <a:t>4.49</a:t>
            </a:r>
            <a:endParaRPr>
              <a:solidFill>
                <a:srgbClr val="FF0000"/>
              </a:solidFill>
            </a:endParaRPr>
          </a:p>
          <a:p>
            <a:pPr indent="-284162" lvl="4" marL="22860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Recupera con un 8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Examen</a:t>
            </a:r>
            <a:r>
              <a:rPr lang="es"/>
              <a:t> </a:t>
            </a:r>
            <a:r>
              <a:rPr b="1" lang="es"/>
              <a:t>1ra</a:t>
            </a:r>
            <a:r>
              <a:rPr lang="es"/>
              <a:t> convocatoria → </a:t>
            </a:r>
            <a:r>
              <a:rPr b="1" lang="es"/>
              <a:t>7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Nota final</a:t>
            </a:r>
            <a:r>
              <a:rPr lang="es"/>
              <a:t> = 0.4 * (5 + 8 + 8) / 3 + 0.6 * 7 = </a:t>
            </a:r>
            <a:r>
              <a:rPr b="1" lang="es"/>
              <a:t>7</a:t>
            </a:r>
            <a:endParaRPr b="1"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Alicia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Tareas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T1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T2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T3</a:t>
            </a:r>
            <a:r>
              <a:rPr lang="es"/>
              <a:t> superada con </a:t>
            </a:r>
            <a:r>
              <a:rPr b="1" lang="es"/>
              <a:t>6.8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Examen 1ra</a:t>
            </a:r>
            <a:r>
              <a:rPr lang="es"/>
              <a:t> convocatoria suspendido con un </a:t>
            </a:r>
            <a:r>
              <a:rPr lang="es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Examen 2da</a:t>
            </a:r>
            <a:r>
              <a:rPr lang="es"/>
              <a:t> convocatoria → </a:t>
            </a:r>
            <a:r>
              <a:rPr b="1" lang="es"/>
              <a:t>7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Nota final</a:t>
            </a:r>
            <a:r>
              <a:rPr lang="es"/>
              <a:t> = 0.25 * (8 + 8 + 6.8) / 3 + 0.75 * (3 + 7) / 2 = </a:t>
            </a:r>
            <a:r>
              <a:rPr b="1" lang="es"/>
              <a:t>5.65 ~ 6</a:t>
            </a:r>
            <a:endParaRPr b="1"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Laura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Tareas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T1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T2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T3</a:t>
            </a:r>
            <a:r>
              <a:rPr lang="es"/>
              <a:t> superada con </a:t>
            </a:r>
            <a:r>
              <a:rPr b="1" lang="es"/>
              <a:t>6.8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Examen 1ra</a:t>
            </a:r>
            <a:r>
              <a:rPr lang="es"/>
              <a:t> convocatoria suspendido con un </a:t>
            </a:r>
            <a:r>
              <a:rPr lang="es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Examen 2da</a:t>
            </a:r>
            <a:r>
              <a:rPr lang="es"/>
              <a:t> convocatoria → </a:t>
            </a:r>
            <a:r>
              <a:rPr b="1" lang="es">
                <a:solidFill>
                  <a:srgbClr val="FF0000"/>
                </a:solidFill>
              </a:rPr>
              <a:t>4.9</a:t>
            </a:r>
            <a:endParaRPr b="1">
              <a:solidFill>
                <a:srgbClr val="FF0000"/>
              </a:solidFill>
            </a:endParaRPr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Nota final</a:t>
            </a:r>
            <a:r>
              <a:rPr lang="es"/>
              <a:t> = 0.25 * (8 + 8 + 6.8) / 3 + 0.75 * </a:t>
            </a:r>
            <a:r>
              <a:rPr lang="es">
                <a:solidFill>
                  <a:srgbClr val="FF0000"/>
                </a:solidFill>
              </a:rPr>
              <a:t>(3 + 4.9) / 2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90" name="Google Shape;90;p17"/>
          <p:cNvCxnSpPr/>
          <p:nvPr/>
        </p:nvCxnSpPr>
        <p:spPr>
          <a:xfrm flipH="1">
            <a:off x="4785975" y="4123375"/>
            <a:ext cx="519600" cy="29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7"/>
          <p:cNvSpPr txBox="1"/>
          <p:nvPr/>
        </p:nvSpPr>
        <p:spPr>
          <a:xfrm>
            <a:off x="5338975" y="3937450"/>
            <a:ext cx="176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0000"/>
                </a:solidFill>
              </a:rPr>
              <a:t>3.9 &lt; 5 en Examen. Suspenso</a:t>
            </a:r>
            <a:endParaRPr sz="850">
              <a:solidFill>
                <a:srgbClr val="FF0000"/>
              </a:solidFill>
            </a:endParaRPr>
          </a:p>
        </p:txBody>
      </p:sp>
      <p:cxnSp>
        <p:nvCxnSpPr>
          <p:cNvPr id="92" name="Google Shape;92;p17"/>
          <p:cNvCxnSpPr/>
          <p:nvPr/>
        </p:nvCxnSpPr>
        <p:spPr>
          <a:xfrm flipH="1">
            <a:off x="4113775" y="4095250"/>
            <a:ext cx="1225200" cy="24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Referencias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54" name="Google Shape;554;p6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2"/>
          <p:cNvSpPr txBox="1"/>
          <p:nvPr>
            <p:ph idx="1" type="body"/>
          </p:nvPr>
        </p:nvSpPr>
        <p:spPr>
          <a:xfrm>
            <a:off x="470300" y="1017725"/>
            <a:ext cx="82374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Guía de contenido de las grabaciones del tema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3"/>
          <p:cNvSpPr txBox="1"/>
          <p:nvPr>
            <p:ph type="ctrTitle"/>
          </p:nvPr>
        </p:nvSpPr>
        <p:spPr>
          <a:xfrm>
            <a:off x="311700" y="1031750"/>
            <a:ext cx="8520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>
                <a:solidFill>
                  <a:schemeClr val="dk1"/>
                </a:solidFill>
              </a:rPr>
              <a:t>Tema 2</a:t>
            </a:r>
            <a:r>
              <a:rPr lang="es">
                <a:solidFill>
                  <a:srgbClr val="C00000"/>
                </a:solidFill>
              </a:rPr>
              <a:t>:</a:t>
            </a:r>
            <a:r>
              <a:rPr lang="es"/>
              <a:t> CSS Básico</a:t>
            </a:r>
            <a:endParaRPr/>
          </a:p>
        </p:txBody>
      </p:sp>
      <p:sp>
        <p:nvSpPr>
          <p:cNvPr id="561" name="Google Shape;561;p63"/>
          <p:cNvSpPr txBox="1"/>
          <p:nvPr>
            <p:ph idx="1" type="subTitle"/>
          </p:nvPr>
        </p:nvSpPr>
        <p:spPr>
          <a:xfrm>
            <a:off x="311700" y="24983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C00000"/>
                </a:solidFill>
              </a:rPr>
              <a:t>Asignatura</a:t>
            </a:r>
            <a:r>
              <a:rPr lang="es"/>
              <a:t>: </a:t>
            </a:r>
            <a:r>
              <a:rPr lang="es">
                <a:solidFill>
                  <a:srgbClr val="666666"/>
                </a:solidFill>
              </a:rPr>
              <a:t>Diseño de Interfaces Web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62" name="Google Shape;562;p63"/>
          <p:cNvSpPr/>
          <p:nvPr/>
        </p:nvSpPr>
        <p:spPr>
          <a:xfrm>
            <a:off x="13425" y="0"/>
            <a:ext cx="4566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6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Contenidos</a:t>
            </a:r>
            <a:endParaRPr/>
          </a:p>
        </p:txBody>
      </p:sp>
      <p:sp>
        <p:nvSpPr>
          <p:cNvPr id="569" name="Google Shape;569;p64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3"/>
              </a:rPr>
              <a:t>Selectores</a:t>
            </a:r>
            <a:endParaRPr u="sng">
              <a:solidFill>
                <a:schemeClr val="hlink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/>
              </a:rPr>
              <a:t>Herencia</a:t>
            </a:r>
            <a:endParaRPr u="sng">
              <a:solidFill>
                <a:schemeClr val="hlink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/>
              </a:rPr>
              <a:t>Modelo de caja (Box Model)</a:t>
            </a:r>
            <a:endParaRPr u="sng">
              <a:solidFill>
                <a:schemeClr val="hlink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</a:rPr>
              <a:t>Posicionamiento Absoluto</a:t>
            </a:r>
            <a:endParaRPr u="sng">
              <a:solidFill>
                <a:schemeClr val="hlink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</a:rPr>
              <a:t>Los 3 modos de construir diseños (Layouts)</a:t>
            </a:r>
            <a:endParaRPr/>
          </a:p>
        </p:txBody>
      </p:sp>
      <p:sp>
        <p:nvSpPr>
          <p:cNvPr id="570" name="Google Shape;57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71" name="Google Shape;571;p64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Selectores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78" name="Google Shape;578;p6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5"/>
          <p:cNvSpPr txBox="1"/>
          <p:nvPr>
            <p:ph idx="1" type="body"/>
          </p:nvPr>
        </p:nvSpPr>
        <p:spPr>
          <a:xfrm>
            <a:off x="470300" y="1017725"/>
            <a:ext cx="82374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Definen sobre que elementos HTML se aplican las reglas CSS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b="1" lang="es"/>
              <a:t>Tipo </a:t>
            </a:r>
            <a:r>
              <a:rPr lang="es"/>
              <a:t>- Selecciona los elementos HTML por su </a:t>
            </a:r>
            <a:r>
              <a:rPr b="1" lang="es"/>
              <a:t>nombre</a:t>
            </a:r>
            <a:endParaRPr b="1"/>
          </a:p>
          <a:p>
            <a:pPr indent="-30416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b="1" lang="es"/>
              <a:t>Clase </a:t>
            </a:r>
            <a:r>
              <a:rPr lang="es"/>
              <a:t>- Selecciona los elementos por el valor de su </a:t>
            </a:r>
            <a:r>
              <a:rPr b="1" lang="es"/>
              <a:t>atributo </a:t>
            </a:r>
            <a:r>
              <a:rPr b="1" i="1" lang="es"/>
              <a:t>class </a:t>
            </a:r>
            <a:endParaRPr b="1"/>
          </a:p>
          <a:p>
            <a:pPr indent="-30416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b="1" lang="es"/>
              <a:t>Id </a:t>
            </a:r>
            <a:r>
              <a:rPr lang="es"/>
              <a:t>- </a:t>
            </a:r>
            <a:r>
              <a:rPr lang="es"/>
              <a:t>Selecciona los elementos por el valor de su </a:t>
            </a:r>
            <a:r>
              <a:rPr b="1" lang="es"/>
              <a:t>atributo </a:t>
            </a:r>
            <a:r>
              <a:rPr b="1" i="1" lang="es"/>
              <a:t>id</a:t>
            </a:r>
            <a:r>
              <a:rPr lang="es"/>
              <a:t>. No puede haber 2 elementos con el mismo </a:t>
            </a:r>
            <a:r>
              <a:rPr i="1" lang="es"/>
              <a:t>id</a:t>
            </a:r>
            <a:r>
              <a:rPr lang="es"/>
              <a:t> dentro de un documento, su valor es único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b="1" lang="es"/>
              <a:t>Universal </a:t>
            </a:r>
            <a:r>
              <a:rPr lang="es"/>
              <a:t>- Selecciona </a:t>
            </a:r>
            <a:r>
              <a:rPr b="1" lang="es"/>
              <a:t>todos los elementos</a:t>
            </a:r>
            <a:endParaRPr b="1"/>
          </a:p>
          <a:p>
            <a:pPr indent="-30416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b="1" lang="es"/>
              <a:t>Atributo </a:t>
            </a:r>
            <a:r>
              <a:rPr lang="es"/>
              <a:t>- Selecciona los elementos basándose en el </a:t>
            </a:r>
            <a:r>
              <a:rPr b="1" lang="es"/>
              <a:t>valor de un atributo</a:t>
            </a:r>
            <a:endParaRPr b="1"/>
          </a:p>
          <a:p>
            <a:pPr indent="-30416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b="1" lang="es"/>
              <a:t>Pseudoclase</a:t>
            </a:r>
            <a:r>
              <a:rPr lang="es"/>
              <a:t> - Selecciona los elementos en función de su </a:t>
            </a:r>
            <a:r>
              <a:rPr b="1" lang="es"/>
              <a:t>pseudoclase</a:t>
            </a:r>
            <a:r>
              <a:rPr lang="es"/>
              <a:t>, que es información de </a:t>
            </a:r>
            <a:r>
              <a:rPr b="1" lang="es"/>
              <a:t>estado</a:t>
            </a:r>
            <a:r>
              <a:rPr lang="es"/>
              <a:t> que no se encuentra en el </a:t>
            </a:r>
            <a:r>
              <a:rPr b="1" lang="es"/>
              <a:t>DOM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b="1" lang="es"/>
              <a:t>Pseudoelemento</a:t>
            </a:r>
            <a:r>
              <a:rPr lang="es"/>
              <a:t> - Permite seleccionar elementos que no tienen representación en el lenguaje HTML, como la primera línea de un párrafo, o los marcadores de una lista.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Selectores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86" name="Google Shape;586;p6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6"/>
          <p:cNvSpPr txBox="1"/>
          <p:nvPr>
            <p:ph idx="1" type="body"/>
          </p:nvPr>
        </p:nvSpPr>
        <p:spPr>
          <a:xfrm>
            <a:off x="470300" y="1017725"/>
            <a:ext cx="82374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Combinación de selectores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Los selectores CSS se pueden combinar para seleccionar subconjuntos muy específicos de elementos HTML sobre los que aplicar las reglas CSS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588" name="Google Shape;58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875" y="2417000"/>
            <a:ext cx="6944250" cy="15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Selectores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95" name="Google Shape;595;p6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7"/>
          <p:cNvSpPr txBox="1"/>
          <p:nvPr>
            <p:ph idx="1" type="body"/>
          </p:nvPr>
        </p:nvSpPr>
        <p:spPr>
          <a:xfrm>
            <a:off x="470300" y="1017725"/>
            <a:ext cx="41016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Especificidad. </a:t>
            </a:r>
            <a:r>
              <a:rPr lang="es"/>
              <a:t>Conflictos entre selectores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Cuando se combinan selectores es frecuente que acabemos aplicando estilos no deseados a determinados elementos. 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Esto ocurre porque la </a:t>
            </a:r>
            <a:r>
              <a:rPr b="1" lang="es"/>
              <a:t>especificidad </a:t>
            </a:r>
            <a:r>
              <a:rPr lang="es"/>
              <a:t>del selector del estilo aplicado es superior a la de la regla deseada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El </a:t>
            </a:r>
            <a:r>
              <a:rPr lang="es"/>
              <a:t>cálculo</a:t>
            </a:r>
            <a:r>
              <a:rPr lang="es"/>
              <a:t> de la </a:t>
            </a:r>
            <a:r>
              <a:rPr b="1" lang="es"/>
              <a:t>especificidad</a:t>
            </a:r>
            <a:r>
              <a:rPr b="1" lang="es"/>
              <a:t> </a:t>
            </a:r>
            <a:r>
              <a:rPr lang="es"/>
              <a:t>de un selector se resume en la siguiente figura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597" name="Google Shape;59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33988"/>
            <a:ext cx="4135574" cy="287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Selectores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04" name="Google Shape;604;p6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8"/>
          <p:cNvSpPr txBox="1"/>
          <p:nvPr>
            <p:ph idx="1" type="body"/>
          </p:nvPr>
        </p:nvSpPr>
        <p:spPr>
          <a:xfrm>
            <a:off x="470300" y="1017725"/>
            <a:ext cx="82374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Algunos ejemplo de cálculo de especificidad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aphicFrame>
        <p:nvGraphicFramePr>
          <p:cNvPr id="606" name="Google Shape;606;p68"/>
          <p:cNvGraphicFramePr/>
          <p:nvPr/>
        </p:nvGraphicFramePr>
        <p:xfrm>
          <a:off x="1184275" y="13815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{38722815-B69A-46C9-92AE-CE0BB215AE96}</a:tableStyleId>
              </a:tblPr>
              <a:tblGrid>
                <a:gridCol w="2161075"/>
                <a:gridCol w="407850"/>
                <a:gridCol w="1224925"/>
                <a:gridCol w="1411475"/>
                <a:gridCol w="1728600"/>
              </a:tblGrid>
              <a:tr h="70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dk2"/>
                          </a:solidFill>
                        </a:rPr>
                        <a:t>Selector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dk2"/>
                          </a:solidFill>
                        </a:rPr>
                        <a:t>ID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dk2"/>
                          </a:solidFill>
                        </a:rPr>
                        <a:t>Clases, atributos y pseudo-clases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dk2"/>
                          </a:solidFill>
                        </a:rPr>
                        <a:t>Elementos y pseudo-elementos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dk2"/>
                          </a:solidFill>
                        </a:rPr>
                        <a:t>Total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accent1"/>
                          </a:solidFill>
                        </a:rPr>
                        <a:t>div</a:t>
                      </a:r>
                      <a:r>
                        <a:rPr lang="es" sz="700">
                          <a:solidFill>
                            <a:srgbClr val="C00000"/>
                          </a:solidFill>
                        </a:rPr>
                        <a:t>#container #main</a:t>
                      </a:r>
                      <a:r>
                        <a:rPr lang="es" sz="70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s" sz="700">
                          <a:solidFill>
                            <a:schemeClr val="accent1"/>
                          </a:solidFill>
                        </a:rPr>
                        <a:t>ul li</a:t>
                      </a:r>
                      <a:endParaRPr sz="11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C00000"/>
                          </a:solidFill>
                        </a:rPr>
                        <a:t>203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</a:tr>
              <a:tr h="50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chemeClr val="accent1"/>
                          </a:solidFill>
                        </a:rPr>
                        <a:t>table tbody tr</a:t>
                      </a:r>
                      <a:r>
                        <a:rPr lang="es" sz="700">
                          <a:solidFill>
                            <a:srgbClr val="388E3C"/>
                          </a:solidFill>
                        </a:rPr>
                        <a:t>.even</a:t>
                      </a:r>
                      <a:r>
                        <a:rPr lang="es" sz="70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s" sz="700">
                          <a:solidFill>
                            <a:schemeClr val="accent1"/>
                          </a:solidFill>
                        </a:rPr>
                        <a:t>td</a:t>
                      </a:r>
                      <a:r>
                        <a:rPr lang="es" sz="700">
                          <a:solidFill>
                            <a:srgbClr val="388E3C"/>
                          </a:solidFill>
                        </a:rPr>
                        <a:t>.odd</a:t>
                      </a:r>
                      <a:endParaRPr sz="1100">
                        <a:solidFill>
                          <a:srgbClr val="388E3C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4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C00000"/>
                          </a:solidFill>
                        </a:rPr>
                        <a:t>240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solidFill>
                            <a:srgbClr val="388E3C"/>
                          </a:solidFill>
                        </a:rPr>
                        <a:t>.wrapper</a:t>
                      </a:r>
                      <a:r>
                        <a:rPr lang="es" sz="70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s" sz="700">
                          <a:solidFill>
                            <a:schemeClr val="accent1"/>
                          </a:solidFill>
                        </a:rPr>
                        <a:t>h1 a</a:t>
                      </a:r>
                      <a:endParaRPr sz="7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C00000"/>
                          </a:solidFill>
                        </a:rPr>
                        <a:t>120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</a:tr>
              <a:tr h="50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700">
                          <a:solidFill>
                            <a:srgbClr val="388E3C"/>
                          </a:solidFill>
                        </a:rPr>
                        <a:t>.navbar</a:t>
                      </a:r>
                      <a:r>
                        <a:rPr lang="es" sz="700">
                          <a:solidFill>
                            <a:schemeClr val="accent1"/>
                          </a:solidFill>
                        </a:rPr>
                        <a:t> ul</a:t>
                      </a:r>
                      <a:r>
                        <a:rPr lang="es" sz="700">
                          <a:solidFill>
                            <a:srgbClr val="388E3C"/>
                          </a:solidFill>
                        </a:rPr>
                        <a:t>.menu</a:t>
                      </a:r>
                      <a:r>
                        <a:rPr lang="es" sz="70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s" sz="700">
                          <a:solidFill>
                            <a:schemeClr val="accent1"/>
                          </a:solidFill>
                        </a:rPr>
                        <a:t>li</a:t>
                      </a:r>
                      <a:r>
                        <a:rPr lang="es" sz="700">
                          <a:solidFill>
                            <a:srgbClr val="C00000"/>
                          </a:solidFill>
                        </a:rPr>
                        <a:t>#first</a:t>
                      </a:r>
                      <a:r>
                        <a:rPr lang="es" sz="70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s" sz="700">
                          <a:solidFill>
                            <a:schemeClr val="accent1"/>
                          </a:solidFill>
                        </a:rPr>
                        <a:t>a</a:t>
                      </a:r>
                      <a:r>
                        <a:rPr lang="es" sz="700">
                          <a:solidFill>
                            <a:schemeClr val="dk2"/>
                          </a:solidFill>
                        </a:rPr>
                        <a:t>:not(</a:t>
                      </a:r>
                      <a:r>
                        <a:rPr lang="es" sz="700">
                          <a:solidFill>
                            <a:srgbClr val="388E3C"/>
                          </a:solidFill>
                        </a:rPr>
                        <a:t>:visited</a:t>
                      </a:r>
                      <a:r>
                        <a:rPr lang="es" sz="700">
                          <a:solidFill>
                            <a:schemeClr val="dk2"/>
                          </a:solidFill>
                        </a:rPr>
                        <a:t>)</a:t>
                      </a:r>
                      <a:endParaRPr sz="1200">
                        <a:solidFill>
                          <a:srgbClr val="6E7B8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C00000"/>
                          </a:solidFill>
                        </a:rPr>
                        <a:t>133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700">
                          <a:solidFill>
                            <a:srgbClr val="388E3C"/>
                          </a:solidFill>
                        </a:rPr>
                        <a:t>.footer </a:t>
                      </a:r>
                      <a:r>
                        <a:rPr lang="es" sz="700">
                          <a:solidFill>
                            <a:srgbClr val="C00000"/>
                          </a:solidFill>
                        </a:rPr>
                        <a:t>#menu</a:t>
                      </a:r>
                      <a:r>
                        <a:rPr lang="es" sz="700">
                          <a:solidFill>
                            <a:srgbClr val="388E3C"/>
                          </a:solidFill>
                        </a:rPr>
                        <a:t> </a:t>
                      </a:r>
                      <a:r>
                        <a:rPr lang="es" sz="700">
                          <a:solidFill>
                            <a:schemeClr val="accent1"/>
                          </a:solidFill>
                        </a:rPr>
                        <a:t>li</a:t>
                      </a:r>
                      <a:r>
                        <a:rPr lang="es" sz="700">
                          <a:solidFill>
                            <a:srgbClr val="C00000"/>
                          </a:solidFill>
                        </a:rPr>
                        <a:t>#sponsor</a:t>
                      </a:r>
                      <a:r>
                        <a:rPr lang="es" sz="700">
                          <a:solidFill>
                            <a:srgbClr val="388E3C"/>
                          </a:solidFill>
                        </a:rPr>
                        <a:t> </a:t>
                      </a:r>
                      <a:r>
                        <a:rPr lang="es" sz="700">
                          <a:solidFill>
                            <a:schemeClr val="accent1"/>
                          </a:solidFill>
                        </a:rPr>
                        <a:t>a</a:t>
                      </a:r>
                      <a:r>
                        <a:rPr lang="es" sz="700">
                          <a:solidFill>
                            <a:srgbClr val="388E3C"/>
                          </a:solidFill>
                        </a:rPr>
                        <a:t>[rel=nofollow]</a:t>
                      </a:r>
                      <a:r>
                        <a:rPr lang="es" sz="700">
                          <a:solidFill>
                            <a:schemeClr val="accent1"/>
                          </a:solidFill>
                        </a:rPr>
                        <a:t>::before</a:t>
                      </a:r>
                      <a:endParaRPr sz="1200">
                        <a:solidFill>
                          <a:schemeClr val="accent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rgbClr val="388E3C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C00000"/>
                          </a:solidFill>
                        </a:rPr>
                        <a:t>233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>
                        <a:alpha val="2093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Selectores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13" name="Google Shape;613;p69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9"/>
          <p:cNvSpPr txBox="1"/>
          <p:nvPr>
            <p:ph idx="1" type="body"/>
          </p:nvPr>
        </p:nvSpPr>
        <p:spPr>
          <a:xfrm>
            <a:off x="470300" y="1017725"/>
            <a:ext cx="80022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Combinadores CSS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Un combinador CSS es un símbolo que describe la relación entre selectores CSS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Junto con los tipos de selectores permiten construir reglas de selección complejas y muy específicas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Tipos de combinadores CSS</a:t>
            </a:r>
            <a:endParaRPr/>
          </a:p>
          <a:p>
            <a:pPr indent="-297497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Descendiente</a:t>
            </a:r>
            <a:r>
              <a:rPr b="1" lang="es"/>
              <a:t> (espacio)</a:t>
            </a:r>
            <a:r>
              <a:rPr lang="es"/>
              <a:t> - Selecciona todos los elementos descendientes</a:t>
            </a:r>
            <a:endParaRPr/>
          </a:p>
          <a:p>
            <a:pPr indent="-297497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Hijo (&gt;)</a:t>
            </a:r>
            <a:r>
              <a:rPr lang="es"/>
              <a:t> - Selecciona todos los elementos hijos (directos)</a:t>
            </a:r>
            <a:endParaRPr/>
          </a:p>
          <a:p>
            <a:pPr indent="-297497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Hermano adyacente (+)</a:t>
            </a:r>
            <a:r>
              <a:rPr lang="es"/>
              <a:t> - Selecciona el elemento inmediatamente contiguo</a:t>
            </a:r>
            <a:endParaRPr/>
          </a:p>
          <a:p>
            <a:pPr indent="-297497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Hermano general (~)</a:t>
            </a:r>
            <a:r>
              <a:rPr lang="es"/>
              <a:t> - Selecciona todos los elementos contiguos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Selectores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21" name="Google Shape;621;p7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0"/>
          <p:cNvSpPr txBox="1"/>
          <p:nvPr>
            <p:ph idx="1" type="body"/>
          </p:nvPr>
        </p:nvSpPr>
        <p:spPr>
          <a:xfrm>
            <a:off x="470300" y="1017725"/>
            <a:ext cx="41016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Combinador Descendiente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623" name="Google Shape;62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75" y="1575975"/>
            <a:ext cx="3944426" cy="29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01" y="1476300"/>
            <a:ext cx="4267200" cy="304025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0"/>
          <p:cNvSpPr txBox="1"/>
          <p:nvPr>
            <p:ph idx="1" type="body"/>
          </p:nvPr>
        </p:nvSpPr>
        <p:spPr>
          <a:xfrm>
            <a:off x="4565025" y="992425"/>
            <a:ext cx="4267200" cy="3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Combinador Hijo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Selectores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32" name="Google Shape;632;p71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1"/>
          <p:cNvSpPr txBox="1"/>
          <p:nvPr>
            <p:ph idx="1" type="body"/>
          </p:nvPr>
        </p:nvSpPr>
        <p:spPr>
          <a:xfrm>
            <a:off x="470300" y="1017725"/>
            <a:ext cx="41016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Combinador Hermano General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34" name="Google Shape;634;p71"/>
          <p:cNvSpPr txBox="1"/>
          <p:nvPr>
            <p:ph idx="1" type="body"/>
          </p:nvPr>
        </p:nvSpPr>
        <p:spPr>
          <a:xfrm>
            <a:off x="4571913" y="957100"/>
            <a:ext cx="4267200" cy="3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Combinador Hermano Adyacente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635" name="Google Shape;63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75" y="1395175"/>
            <a:ext cx="3365801" cy="33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225" y="1395175"/>
            <a:ext cx="3308563" cy="3174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Planificación de sesiones, tareas y exámenes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75" y="1017725"/>
            <a:ext cx="770563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Planificación de sesiones, tareas y exámenes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Tarea 1: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publicación: viernes 30 de Septiembre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entrega: 23:59 del j</a:t>
            </a:r>
            <a:r>
              <a:rPr lang="es"/>
              <a:t>ueves 13 de Octubre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final de prórroga: 23:59 del domingo 16 de Octubre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Contenido: Tema 1 (Introducción)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Ponderación sobre la media: 20 %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●"/>
            </a:pPr>
            <a:r>
              <a:rPr lang="es" sz="1800"/>
              <a:t>Tarea </a:t>
            </a:r>
            <a:r>
              <a:rPr lang="es"/>
              <a:t>2</a:t>
            </a:r>
            <a:r>
              <a:rPr lang="es" sz="1800"/>
              <a:t>:</a:t>
            </a:r>
            <a:endParaRPr sz="1800"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s"/>
              <a:t>Fecha de publicación: jueves 13 de Octubre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s"/>
              <a:t>Fecha de entrega: 23:59 del jueves 3 de Noviembre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s"/>
              <a:t>Fecha final de prórroga: 23:59 del domingo 6 de Noviembre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s"/>
              <a:t>Contenido: Tema 2 (CSS básico) y Tema 3 (CSS Avanzado)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Ponderación sobre la media: 30 %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Tarea 3: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publicación: jueves 17 de Noviembre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entrega: 23:59 del jueves 1 de Diciembre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final de prórroga: 23:59 del domingo 4 de Diciembre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Contenido: Tema 4 (Principios de diseño y personalidades web) y Tema 5 (Bootstrap)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Ponderación sobre la media: 30 %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Tarea 4: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publicación: jueves 1 de Diciembre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entrega: 23:59 del jueves 15 de Diciembre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final de prórroga: 23:59 del domingo 18 de Diciembre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Contenido: Tema 6 (SASS)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Ponderación sobre la media: 20 %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Materiales y recursos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Apuntes, enunciados y videos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s"/>
              <a:t>Classroom </a:t>
            </a:r>
            <a:r>
              <a:rPr lang="es"/>
              <a:t>de la asignatura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Acceso por invitación enviada al correo del ciclo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Invitación no recibida → Mail al profesor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Código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Repositorio Github de la asignatura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https://github.com/tcamba-ciclos-montecastelo/diw-22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Todas las sesiones serán grabadas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s"/>
              <a:t>Classroom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Temario</a:t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13425" y="0"/>
            <a:ext cx="4566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62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50"/>
              <a:buAutoNum type="arabicPeriod"/>
            </a:pPr>
            <a:r>
              <a:rPr b="1" lang="es" sz="750" u="sng">
                <a:solidFill>
                  <a:schemeClr val="hlink"/>
                </a:solidFill>
                <a:hlinkClick action="ppaction://hlinksldjump" r:id="rId3"/>
              </a:rPr>
              <a:t>Introducción (~ 1 sesión)</a:t>
            </a:r>
            <a:endParaRPr b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4"/>
              </a:rPr>
              <a:t>Una visión a alto nivel del desarrollo web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5"/>
              </a:rPr>
              <a:t>Configurando el editor de código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6"/>
              </a:rPr>
              <a:t>Un breve repaso a HTML(5)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7"/>
              </a:rPr>
              <a:t>Una pequeña introducción a CSS(3)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8"/>
              </a:rPr>
              <a:t>Colores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9"/>
              </a:rPr>
              <a:t>Herramientas de desarrollador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10"/>
              </a:rPr>
              <a:t>Referencias</a:t>
            </a:r>
            <a:br>
              <a:rPr lang="es" sz="750">
                <a:solidFill>
                  <a:srgbClr val="C00000"/>
                </a:solidFill>
              </a:rPr>
            </a:br>
            <a:endParaRPr sz="750">
              <a:solidFill>
                <a:srgbClr val="C00000"/>
              </a:solidFill>
            </a:endParaRPr>
          </a:p>
          <a:p>
            <a:pPr indent="-2762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b="1" lang="es" sz="750" u="sng">
                <a:solidFill>
                  <a:schemeClr val="hlink"/>
                </a:solidFill>
                <a:hlinkClick action="ppaction://hlinksldjump" r:id="rId11"/>
              </a:rPr>
              <a:t>CSS Básico (~ 2 sesiones)</a:t>
            </a:r>
            <a:endParaRPr b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12"/>
              </a:rPr>
              <a:t>Selectores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/>
              </a:rPr>
              <a:t>Herencia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/>
              </a:rPr>
              <a:t>Modelo de caja (</a:t>
            </a:r>
            <a:r>
              <a:rPr i="1" lang="es" sz="750" u="sng">
                <a:solidFill>
                  <a:schemeClr val="hlink"/>
                </a:solidFill>
                <a:hlinkClick/>
              </a:rPr>
              <a:t>Box Model</a:t>
            </a:r>
            <a:r>
              <a:rPr lang="es" sz="750" u="sng">
                <a:solidFill>
                  <a:schemeClr val="hlink"/>
                </a:solidFill>
                <a:hlinkClick/>
              </a:rPr>
              <a:t>)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Posicionamiento Absoluto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Los 3 modos de construir diseños (</a:t>
            </a:r>
            <a:r>
              <a:rPr i="1" lang="es" sz="750">
                <a:solidFill>
                  <a:srgbClr val="C00000"/>
                </a:solidFill>
              </a:rPr>
              <a:t>Layouts</a:t>
            </a:r>
            <a:r>
              <a:rPr lang="es" sz="750">
                <a:solidFill>
                  <a:srgbClr val="C00000"/>
                </a:solidFill>
              </a:rPr>
              <a:t>)</a:t>
            </a:r>
            <a:br>
              <a:rPr lang="es" sz="750">
                <a:solidFill>
                  <a:srgbClr val="C00000"/>
                </a:solidFill>
              </a:rPr>
            </a:br>
            <a:endParaRPr sz="750">
              <a:solidFill>
                <a:srgbClr val="C00000"/>
              </a:solidFill>
            </a:endParaRPr>
          </a:p>
          <a:p>
            <a:pPr indent="-2762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b="1" lang="es" sz="750">
                <a:solidFill>
                  <a:srgbClr val="C00000"/>
                </a:solidFill>
              </a:rPr>
              <a:t>CSS Avanzado (~ 3 sesiones )</a:t>
            </a:r>
            <a:endParaRPr b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Propiedad</a:t>
            </a:r>
            <a:r>
              <a:rPr i="1" lang="es" sz="750">
                <a:solidFill>
                  <a:srgbClr val="C00000"/>
                </a:solidFill>
              </a:rPr>
              <a:t> Float</a:t>
            </a:r>
            <a:endParaRPr i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Módulo </a:t>
            </a:r>
            <a:r>
              <a:rPr i="1" lang="es" sz="750">
                <a:solidFill>
                  <a:srgbClr val="C00000"/>
                </a:solidFill>
              </a:rPr>
              <a:t>Flexbox</a:t>
            </a:r>
            <a:endParaRPr i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Uso del Grid CSS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Animaciones y transiciones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i="1" lang="es" sz="750">
                <a:solidFill>
                  <a:srgbClr val="C00000"/>
                </a:solidFill>
              </a:rPr>
              <a:t>Media queries</a:t>
            </a:r>
            <a:endParaRPr i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𝛍</a:t>
            </a:r>
            <a:r>
              <a:rPr lang="es" sz="750">
                <a:solidFill>
                  <a:srgbClr val="C00000"/>
                </a:solidFill>
              </a:rPr>
              <a:t>Seminario - ¿Cómo funciona CSS?</a:t>
            </a:r>
            <a:endParaRPr sz="750">
              <a:solidFill>
                <a:srgbClr val="C00000"/>
              </a:solidFill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924225" y="1129750"/>
            <a:ext cx="35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797413" y="1129750"/>
            <a:ext cx="40347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2768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 startAt="4"/>
            </a:pPr>
            <a:r>
              <a:rPr b="1" lang="es" sz="1600">
                <a:solidFill>
                  <a:srgbClr val="C00000"/>
                </a:solidFill>
              </a:rPr>
              <a:t>Principios de diseño y personalidades web (~ 2 sesiones)</a:t>
            </a:r>
            <a:endParaRPr b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Tipografía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Colores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Imágenes e ilustraciones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Iconos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Sombreados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Border-radius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Espaciado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Jerarquía Visual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Experiencia de usuario (</a:t>
            </a:r>
            <a:r>
              <a:rPr i="1" lang="es" sz="1600">
                <a:solidFill>
                  <a:srgbClr val="C00000"/>
                </a:solidFill>
              </a:rPr>
              <a:t>UX</a:t>
            </a:r>
            <a:r>
              <a:rPr lang="es" sz="1600">
                <a:solidFill>
                  <a:srgbClr val="C00000"/>
                </a:solidFill>
              </a:rPr>
              <a:t>)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Elementos y componentes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Patrones de diseño</a:t>
            </a:r>
            <a:br>
              <a:rPr lang="es" sz="1600">
                <a:solidFill>
                  <a:srgbClr val="C00000"/>
                </a:solidFill>
              </a:rPr>
            </a:br>
            <a:endParaRPr sz="1600">
              <a:solidFill>
                <a:srgbClr val="C00000"/>
              </a:solidFill>
            </a:endParaRPr>
          </a:p>
          <a:p>
            <a:pPr indent="-2768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 startAt="4"/>
            </a:pPr>
            <a:r>
              <a:rPr b="1" lang="es" sz="1600">
                <a:solidFill>
                  <a:srgbClr val="C00000"/>
                </a:solidFill>
              </a:rPr>
              <a:t>Introducción a </a:t>
            </a:r>
            <a:r>
              <a:rPr b="1" i="1" lang="es" sz="1600">
                <a:solidFill>
                  <a:srgbClr val="C00000"/>
                </a:solidFill>
              </a:rPr>
              <a:t>Bootstrap </a:t>
            </a:r>
            <a:r>
              <a:rPr b="1" lang="es" sz="1600">
                <a:solidFill>
                  <a:srgbClr val="C00000"/>
                </a:solidFill>
              </a:rPr>
              <a:t>(~ 1 sesión)</a:t>
            </a:r>
            <a:endParaRPr b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¿Qué es Bootstrap(5)?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Breakpoints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Containers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BS Grid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Formularios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Componentes</a:t>
            </a:r>
            <a:endParaRPr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Botones</a:t>
            </a:r>
            <a:endParaRPr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Dropdowns</a:t>
            </a:r>
            <a:endParaRPr i="1"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Cards</a:t>
            </a:r>
            <a:endParaRPr i="1"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Navbar</a:t>
            </a:r>
            <a:r>
              <a:rPr lang="es" sz="1600">
                <a:solidFill>
                  <a:srgbClr val="C00000"/>
                </a:solidFill>
              </a:rPr>
              <a:t>, </a:t>
            </a:r>
            <a:r>
              <a:rPr i="1" lang="es" sz="1600">
                <a:solidFill>
                  <a:srgbClr val="C00000"/>
                </a:solidFill>
              </a:rPr>
              <a:t>navs </a:t>
            </a:r>
            <a:r>
              <a:rPr lang="es" sz="1600">
                <a:solidFill>
                  <a:srgbClr val="C00000"/>
                </a:solidFill>
              </a:rPr>
              <a:t>y </a:t>
            </a:r>
            <a:r>
              <a:rPr i="1" lang="es" sz="1600">
                <a:solidFill>
                  <a:srgbClr val="C00000"/>
                </a:solidFill>
              </a:rPr>
              <a:t>tabs</a:t>
            </a:r>
            <a:br>
              <a:rPr i="1" lang="es" sz="1600">
                <a:solidFill>
                  <a:srgbClr val="C00000"/>
                </a:solidFill>
              </a:rPr>
            </a:br>
            <a:endParaRPr i="1" sz="1600">
              <a:solidFill>
                <a:srgbClr val="C00000"/>
              </a:solidFill>
            </a:endParaRPr>
          </a:p>
          <a:p>
            <a:pPr indent="-2768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 startAt="4"/>
            </a:pPr>
            <a:r>
              <a:rPr b="1" lang="es" sz="1600">
                <a:solidFill>
                  <a:srgbClr val="C00000"/>
                </a:solidFill>
              </a:rPr>
              <a:t>Introducción a SASS (~ 1 sesión)</a:t>
            </a:r>
            <a:endParaRPr b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¿Qué es SASS?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Variables y anidamiento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Mixins</a:t>
            </a:r>
            <a:r>
              <a:rPr lang="es" sz="1600">
                <a:solidFill>
                  <a:srgbClr val="C00000"/>
                </a:solidFill>
              </a:rPr>
              <a:t>, </a:t>
            </a:r>
            <a:r>
              <a:rPr i="1" lang="es" sz="1600">
                <a:solidFill>
                  <a:srgbClr val="C00000"/>
                </a:solidFill>
              </a:rPr>
              <a:t>Extends </a:t>
            </a:r>
            <a:r>
              <a:rPr lang="es" sz="1600">
                <a:solidFill>
                  <a:srgbClr val="C00000"/>
                </a:solidFill>
              </a:rPr>
              <a:t>y </a:t>
            </a:r>
            <a:r>
              <a:rPr i="1" lang="es" sz="1600">
                <a:solidFill>
                  <a:srgbClr val="C00000"/>
                </a:solidFill>
              </a:rPr>
              <a:t>Functions</a:t>
            </a:r>
            <a:endParaRPr sz="16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